
<file path=[Content_Types].xml><?xml version="1.0" encoding="utf-8"?>
<Types xmlns="http://schemas.openxmlformats.org/package/2006/content-types">
  <Default Extension="fntdata" ContentType="application/x-fontdata"/>
  <Default Extension="glb" ContentType="model/gltf.binary"/>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6" r:id="rId8"/>
    <p:sldId id="262" r:id="rId9"/>
    <p:sldId id="263" r:id="rId10"/>
    <p:sldId id="264" r:id="rId11"/>
    <p:sldId id="267" r:id="rId12"/>
    <p:sldId id="268" r:id="rId13"/>
    <p:sldId id="265" r:id="rId14"/>
  </p:sldIdLst>
  <p:sldSz cx="12192000" cy="6858000"/>
  <p:notesSz cx="6858000" cy="9144000"/>
  <p:embeddedFontLst>
    <p:embeddedFont>
      <p:font typeface="Gill Sans" panose="020B0502020104020203" pitchFamily="34" charset="-79"/>
      <p:regular r:id="rId16"/>
      <p:bold r:id="rId17"/>
    </p:embeddedFont>
    <p:embeddedFont>
      <p:font typeface="Play" pitchFamily="2" charset="0"/>
      <p:regular r:id="rId18"/>
      <p:bold r:id="rId1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gmgq0hDKRnJwNwoKc8ZuEvVp3F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8"/>
    <p:restoredTop sz="94669"/>
  </p:normalViewPr>
  <p:slideViewPr>
    <p:cSldViewPr snapToGrid="0">
      <p:cViewPr varScale="1">
        <p:scale>
          <a:sx n="114" d="100"/>
          <a:sy n="114" d="100"/>
        </p:scale>
        <p:origin x="48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4" name="Google Shape;174;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 name="Google Shape;9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6" name="Google Shape;116;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ca66ca9546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g2ca66ca9546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1000"/>
              </a:spcBef>
              <a:spcAft>
                <a:spcPts val="0"/>
              </a:spcAft>
              <a:buSzPts val="1400"/>
              <a:buNone/>
            </a:pPr>
            <a:r>
              <a:rPr lang="en-US" sz="1400"/>
              <a:t>QAOA is a hybrid Quantum Algorithm that is use to solve combinatorial optimization problems. </a:t>
            </a:r>
            <a:endParaRPr sz="1400"/>
          </a:p>
          <a:p>
            <a:pPr marL="0" lvl="0" indent="0" algn="l" rtl="0">
              <a:lnSpc>
                <a:spcPct val="100000"/>
              </a:lnSpc>
              <a:spcBef>
                <a:spcPts val="1000"/>
              </a:spcBef>
              <a:spcAft>
                <a:spcPts val="0"/>
              </a:spcAft>
              <a:buSzPts val="1400"/>
              <a:buNone/>
            </a:pPr>
            <a:r>
              <a:rPr lang="en-US" sz="1400"/>
              <a:t>It is based on the Adiabatic theorem which in its original form states that a physical system will remain in the instantaneous eigenstate if the perturbation is slow enough and if there is a gap between the eigenvalue and the rest of the Hamiltonian's spectrum.</a:t>
            </a:r>
            <a:endParaRPr sz="1400"/>
          </a:p>
          <a:p>
            <a:pPr marL="0" lvl="0" indent="0" algn="l" rtl="0">
              <a:lnSpc>
                <a:spcPct val="100000"/>
              </a:lnSpc>
              <a:spcBef>
                <a:spcPts val="1000"/>
              </a:spcBef>
              <a:spcAft>
                <a:spcPts val="0"/>
              </a:spcAft>
              <a:buSzPts val="1400"/>
              <a:buNone/>
            </a:pPr>
            <a:r>
              <a:rPr lang="en-US" sz="1400"/>
              <a:t>QAOA is designed to solve QUBO problems, so any problem that can be formulated/embedded as QUBO can be solved by QAOA. QUBO shares a special connection to Ising models as any QUBO is computationally equivalent to Ising models.A notable example of QUBO formulation is MAXCUT.</a:t>
            </a:r>
            <a:endParaRPr sz="1400"/>
          </a:p>
          <a:p>
            <a:pPr marL="0" lvl="0" indent="0" algn="l" rtl="0">
              <a:lnSpc>
                <a:spcPct val="100000"/>
              </a:lnSpc>
              <a:spcBef>
                <a:spcPts val="1000"/>
              </a:spcBef>
              <a:spcAft>
                <a:spcPts val="0"/>
              </a:spcAft>
              <a:buClr>
                <a:schemeClr val="dk1"/>
              </a:buClr>
              <a:buSzPts val="1100"/>
              <a:buFont typeface="Arial"/>
              <a:buNone/>
            </a:pPr>
            <a:r>
              <a:rPr lang="en-US" sz="1400"/>
              <a:t>It is important to note that QAOA provides approximate solutions.</a:t>
            </a:r>
            <a:endParaRPr sz="1400"/>
          </a:p>
          <a:p>
            <a:pPr marL="0" lvl="0" indent="0" algn="l" rtl="0">
              <a:lnSpc>
                <a:spcPct val="100000"/>
              </a:lnSpc>
              <a:spcBef>
                <a:spcPts val="1000"/>
              </a:spcBef>
              <a:spcAft>
                <a:spcPts val="0"/>
              </a:spcAft>
              <a:buClr>
                <a:schemeClr val="dk1"/>
              </a:buClr>
              <a:buSzPts val="1100"/>
              <a:buFont typeface="Arial"/>
              <a:buNone/>
            </a:pPr>
            <a:r>
              <a:rPr lang="en-US" sz="1400"/>
              <a:t>High level Overview:</a:t>
            </a:r>
            <a:endParaRPr sz="1400"/>
          </a:p>
          <a:p>
            <a:pPr marL="457200" lvl="0" indent="-317500" algn="l" rtl="0">
              <a:lnSpc>
                <a:spcPct val="100000"/>
              </a:lnSpc>
              <a:spcBef>
                <a:spcPts val="1000"/>
              </a:spcBef>
              <a:spcAft>
                <a:spcPts val="0"/>
              </a:spcAft>
              <a:buSzPts val="1400"/>
              <a:buAutoNum type="arabicPeriod"/>
            </a:pPr>
            <a:r>
              <a:rPr lang="en-US" sz="1400"/>
              <a:t>Prepare a quantum state that encodes all the possible solutions </a:t>
            </a:r>
            <a:endParaRPr sz="1400"/>
          </a:p>
          <a:p>
            <a:pPr marL="457200" lvl="0" indent="-317500" algn="l" rtl="0">
              <a:lnSpc>
                <a:spcPct val="100000"/>
              </a:lnSpc>
              <a:spcBef>
                <a:spcPts val="0"/>
              </a:spcBef>
              <a:spcAft>
                <a:spcPts val="0"/>
              </a:spcAft>
              <a:buSzPts val="1400"/>
              <a:buAutoNum type="arabicPeriod"/>
            </a:pPr>
            <a:r>
              <a:rPr lang="en-US" sz="1400"/>
              <a:t>Evolve the state using p layers of cost and mixer layer</a:t>
            </a:r>
            <a:endParaRPr sz="1400"/>
          </a:p>
          <a:p>
            <a:pPr marL="457200" lvl="0" indent="-317500" algn="l" rtl="0">
              <a:lnSpc>
                <a:spcPct val="100000"/>
              </a:lnSpc>
              <a:spcBef>
                <a:spcPts val="0"/>
              </a:spcBef>
              <a:spcAft>
                <a:spcPts val="0"/>
              </a:spcAft>
              <a:buSzPts val="1400"/>
              <a:buAutoNum type="arabicPeriod"/>
            </a:pPr>
            <a:r>
              <a:rPr lang="en-US" sz="1400"/>
              <a:t>Tune/Optimize the parameters gamma and beta to find the minimum expectation value and hence the optimal solution.</a:t>
            </a:r>
            <a:endParaRPr sz="1400"/>
          </a:p>
          <a:p>
            <a:pPr marL="0" lvl="0" indent="0" algn="l" rtl="0">
              <a:lnSpc>
                <a:spcPct val="100000"/>
              </a:lnSpc>
              <a:spcBef>
                <a:spcPts val="1000"/>
              </a:spcBef>
              <a:spcAft>
                <a:spcPts val="0"/>
              </a:spcAft>
              <a:buSzPts val="1400"/>
              <a:buNone/>
            </a:pPr>
            <a:r>
              <a:rPr lang="en-US" sz="1400"/>
              <a:t>If time permits:</a:t>
            </a:r>
            <a:endParaRPr sz="1400"/>
          </a:p>
          <a:p>
            <a:pPr marL="457200" lvl="0" indent="-317500" algn="l" rtl="0">
              <a:lnSpc>
                <a:spcPct val="100000"/>
              </a:lnSpc>
              <a:spcBef>
                <a:spcPts val="1000"/>
              </a:spcBef>
              <a:spcAft>
                <a:spcPts val="0"/>
              </a:spcAft>
              <a:buClr>
                <a:schemeClr val="dk1"/>
              </a:buClr>
              <a:buSzPts val="1400"/>
              <a:buAutoNum type="arabicPeriod"/>
            </a:pPr>
            <a:r>
              <a:rPr lang="en-US" sz="1400"/>
              <a:t>QAOA, ideally can provide optimal solutions for </a:t>
            </a:r>
            <a:r>
              <a:rPr lang="en-US" sz="1400" i="1"/>
              <a:t>p</a:t>
            </a:r>
            <a:r>
              <a:rPr lang="en-US" sz="1400"/>
              <a:t> (layers) -&gt; infinity but in practice can only p</a:t>
            </a:r>
            <a:r>
              <a:rPr lang="en-US" sz="14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rovide approximate solutions. </a:t>
            </a:r>
            <a:endParaRPr sz="14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endParaRPr>
          </a:p>
          <a:p>
            <a:pPr marL="457200" lvl="0" indent="-317500" algn="l" rtl="0">
              <a:lnSpc>
                <a:spcPct val="100000"/>
              </a:lnSpc>
              <a:spcBef>
                <a:spcPts val="1000"/>
              </a:spcBef>
              <a:spcAft>
                <a:spcPts val="0"/>
              </a:spcAft>
              <a:buClr>
                <a:schemeClr val="dk1"/>
              </a:buClr>
              <a:buSzPts val="1400"/>
              <a:buAutoNum type="arabicPeriod"/>
            </a:pPr>
            <a:r>
              <a:rPr lang="en-US" sz="14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QAOA is a special case of Variational Quantum Eigensolver (VQE) </a:t>
            </a:r>
            <a:endParaRPr sz="14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endParaRPr>
          </a:p>
          <a:p>
            <a:pPr marL="457200" lvl="0" indent="-317500" algn="l" rtl="0">
              <a:lnSpc>
                <a:spcPct val="100000"/>
              </a:lnSpc>
              <a:spcBef>
                <a:spcPts val="1000"/>
              </a:spcBef>
              <a:spcAft>
                <a:spcPts val="1000"/>
              </a:spcAft>
              <a:buClr>
                <a:schemeClr val="dk1"/>
              </a:buClr>
              <a:buSzPts val="1400"/>
              <a:buAutoNum type="arabicPeriod"/>
            </a:pPr>
            <a:r>
              <a:rPr lang="en-US" sz="1400">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QAOA can be thought as the trotterized version of the Quantum Adiabatic Algorithm (QAA).</a:t>
            </a:r>
            <a:endParaRPr sz="1100"/>
          </a:p>
        </p:txBody>
      </p:sp>
      <p:sp>
        <p:nvSpPr>
          <p:cNvPr id="123" name="Google Shape;123;g2ca66ca9546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ca81b0df0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g2ca81b0df0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400"/>
              <a:t>To run QAOA we need to go through the following steps:</a:t>
            </a:r>
            <a:endParaRPr sz="1400"/>
          </a:p>
          <a:p>
            <a:pPr marL="457200" lvl="0" indent="-317500" algn="l" rtl="0">
              <a:lnSpc>
                <a:spcPct val="100000"/>
              </a:lnSpc>
              <a:spcBef>
                <a:spcPts val="0"/>
              </a:spcBef>
              <a:spcAft>
                <a:spcPts val="0"/>
              </a:spcAft>
              <a:buSzPts val="1400"/>
              <a:buAutoNum type="arabicPeriod"/>
            </a:pPr>
            <a:r>
              <a:rPr lang="en-US" sz="1400"/>
              <a:t>We need to express our problem as QUBO. This corresponds to mapping our objective as a cost function in the QUBO form. This is usually in the form of a minimization problem (for maximization add -ve sign).</a:t>
            </a:r>
            <a:endParaRPr sz="1400"/>
          </a:p>
          <a:p>
            <a:pPr marL="457200" lvl="0" indent="-317500" algn="l" rtl="0">
              <a:lnSpc>
                <a:spcPct val="100000"/>
              </a:lnSpc>
              <a:spcBef>
                <a:spcPts val="0"/>
              </a:spcBef>
              <a:spcAft>
                <a:spcPts val="0"/>
              </a:spcAft>
              <a:buSzPts val="1400"/>
              <a:buAutoNum type="arabicPeriod"/>
            </a:pPr>
            <a:r>
              <a:rPr lang="en-US" sz="1400"/>
              <a:t>Encode the coefficients (gotten form QUBO) into the QAOA circuit and run the circuit. (This circuit simulation is carried out by </a:t>
            </a:r>
            <a:r>
              <a:rPr lang="en-US" sz="1400" b="1"/>
              <a:t>Q#</a:t>
            </a:r>
            <a:r>
              <a:rPr lang="en-US" sz="1400"/>
              <a:t>)</a:t>
            </a:r>
            <a:endParaRPr sz="1400"/>
          </a:p>
          <a:p>
            <a:pPr marL="457200" lvl="0" indent="-317500" algn="l" rtl="0">
              <a:lnSpc>
                <a:spcPct val="100000"/>
              </a:lnSpc>
              <a:spcBef>
                <a:spcPts val="0"/>
              </a:spcBef>
              <a:spcAft>
                <a:spcPts val="0"/>
              </a:spcAft>
              <a:buSzPts val="1400"/>
              <a:buAutoNum type="arabicPeriod"/>
            </a:pPr>
            <a:r>
              <a:rPr lang="en-US" sz="1400"/>
              <a:t>Use an optimizer to optimize the parameters gamma and beta such that the expectation value is minimized.</a:t>
            </a:r>
            <a:endParaRPr sz="1400"/>
          </a:p>
          <a:p>
            <a:pPr marL="457200" lvl="0" indent="-317500" algn="l" rtl="0">
              <a:lnSpc>
                <a:spcPct val="100000"/>
              </a:lnSpc>
              <a:spcBef>
                <a:spcPts val="0"/>
              </a:spcBef>
              <a:spcAft>
                <a:spcPts val="0"/>
              </a:spcAft>
              <a:buSzPts val="1400"/>
              <a:buAutoNum type="arabicPeriod"/>
            </a:pPr>
            <a:r>
              <a:rPr lang="en-US" sz="1400"/>
              <a:t>Once the optimizer gives us optimal parameters we can the QAOA circuit to get the optimal solution.</a:t>
            </a:r>
            <a:endParaRPr sz="1400"/>
          </a:p>
          <a:p>
            <a:pPr marL="0" lvl="0" indent="0" algn="l" rtl="0">
              <a:lnSpc>
                <a:spcPct val="100000"/>
              </a:lnSpc>
              <a:spcBef>
                <a:spcPts val="0"/>
              </a:spcBef>
              <a:spcAft>
                <a:spcPts val="0"/>
              </a:spcAft>
              <a:buNone/>
            </a:pPr>
            <a:endParaRPr sz="1400"/>
          </a:p>
          <a:p>
            <a:pPr marL="0" lvl="0" indent="0" algn="l" rtl="0">
              <a:lnSpc>
                <a:spcPct val="100000"/>
              </a:lnSpc>
              <a:spcBef>
                <a:spcPts val="0"/>
              </a:spcBef>
              <a:spcAft>
                <a:spcPts val="0"/>
              </a:spcAft>
              <a:buNone/>
            </a:pPr>
            <a:r>
              <a:rPr lang="en-US" sz="1400"/>
              <a:t>We tested our implementation on the NPP problem. </a:t>
            </a:r>
            <a:endParaRPr sz="1400"/>
          </a:p>
          <a:p>
            <a:pPr marL="0" lvl="0" indent="0" algn="l" rtl="0">
              <a:lnSpc>
                <a:spcPct val="100000"/>
              </a:lnSpc>
              <a:spcBef>
                <a:spcPts val="0"/>
              </a:spcBef>
              <a:spcAft>
                <a:spcPts val="0"/>
              </a:spcAft>
              <a:buSzPts val="1400"/>
              <a:buNone/>
            </a:pPr>
            <a:endParaRPr sz="1400"/>
          </a:p>
          <a:p>
            <a:pPr marL="0" lvl="0" indent="0" algn="l" rtl="0">
              <a:lnSpc>
                <a:spcPct val="100000"/>
              </a:lnSpc>
              <a:spcBef>
                <a:spcPts val="0"/>
              </a:spcBef>
              <a:spcAft>
                <a:spcPts val="0"/>
              </a:spcAft>
              <a:buSzPts val="1400"/>
              <a:buNone/>
            </a:pPr>
            <a:r>
              <a:rPr lang="en-US" sz="1400"/>
              <a:t>If time permits:</a:t>
            </a:r>
            <a:endParaRPr sz="1400"/>
          </a:p>
          <a:p>
            <a:pPr marL="0" lvl="0" indent="0" algn="l" rtl="0">
              <a:lnSpc>
                <a:spcPct val="100000"/>
              </a:lnSpc>
              <a:spcBef>
                <a:spcPts val="0"/>
              </a:spcBef>
              <a:spcAft>
                <a:spcPts val="0"/>
              </a:spcAft>
              <a:buSzPts val="1400"/>
              <a:buNone/>
            </a:pPr>
            <a:endParaRPr sz="1400"/>
          </a:p>
          <a:p>
            <a:pPr marL="457200" lvl="0" indent="-317500" algn="l" rtl="0">
              <a:lnSpc>
                <a:spcPct val="100000"/>
              </a:lnSpc>
              <a:spcBef>
                <a:spcPts val="0"/>
              </a:spcBef>
              <a:spcAft>
                <a:spcPts val="0"/>
              </a:spcAft>
              <a:buSzPts val="1400"/>
              <a:buAutoNum type="arabicPeriod"/>
            </a:pPr>
            <a:r>
              <a:rPr lang="en-US" sz="1400"/>
              <a:t>Number Partition Problem:</a:t>
            </a:r>
            <a:endParaRPr sz="1400"/>
          </a:p>
          <a:p>
            <a:pPr marL="0" lvl="0" indent="457200" algn="l" rtl="0">
              <a:lnSpc>
                <a:spcPct val="100000"/>
              </a:lnSpc>
              <a:spcBef>
                <a:spcPts val="0"/>
              </a:spcBef>
              <a:spcAft>
                <a:spcPts val="0"/>
              </a:spcAft>
              <a:buSzPts val="1400"/>
              <a:buNone/>
            </a:pPr>
            <a:r>
              <a:rPr lang="en-US" sz="1400"/>
              <a:t>Given a list of integers A partition the list into S and S/A so that difference in sum of S and S/A is minimal.</a:t>
            </a:r>
            <a:endParaRPr sz="1400"/>
          </a:p>
        </p:txBody>
      </p:sp>
      <p:sp>
        <p:nvSpPr>
          <p:cNvPr id="133" name="Google Shape;133;g2ca81b0df0d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cb22325296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300"/>
              <a:t>(After Conducting a lengthy literature review, choosing the umbrella term of problems that fall under QUBO(quadratic unconstrained Binary Optimizer) and then narrowing our topic to number partitioning specifically, we then proceeded to learn how to and then code our algorithm in Q#.)</a:t>
            </a:r>
            <a:endParaRPr sz="1300"/>
          </a:p>
          <a:p>
            <a:pPr marL="0" lvl="0" indent="0" algn="l" rtl="0">
              <a:lnSpc>
                <a:spcPct val="100000"/>
              </a:lnSpc>
              <a:spcBef>
                <a:spcPts val="0"/>
              </a:spcBef>
              <a:spcAft>
                <a:spcPts val="0"/>
              </a:spcAft>
              <a:buSzPts val="1400"/>
              <a:buNone/>
            </a:pPr>
            <a:endParaRPr sz="1300"/>
          </a:p>
          <a:p>
            <a:pPr marL="457200" lvl="0" indent="-311150" algn="l" rtl="0">
              <a:lnSpc>
                <a:spcPct val="100000"/>
              </a:lnSpc>
              <a:spcBef>
                <a:spcPts val="0"/>
              </a:spcBef>
              <a:spcAft>
                <a:spcPts val="0"/>
              </a:spcAft>
              <a:buSzPts val="1300"/>
              <a:buAutoNum type="arabicPeriod"/>
            </a:pPr>
            <a:r>
              <a:rPr lang="en-US" sz="1300"/>
              <a:t>Once we encoded and tested our QAOA circuit and classical optimizer worked to our satisfaction, we proceeded to apply Microsoft’s Resource Estimator Algorithm to our QAOA Circuit (quantum representation of the number partition problem) to determine the number and of resources needed to compute the quantum circuit and to determine the configuration of parameters that would give us the highest chance of success, while requiring the fewest resources.</a:t>
            </a:r>
            <a:endParaRPr sz="1300"/>
          </a:p>
          <a:p>
            <a:pPr marL="0" lvl="0" indent="0" algn="l" rtl="0">
              <a:lnSpc>
                <a:spcPct val="100000"/>
              </a:lnSpc>
              <a:spcBef>
                <a:spcPts val="0"/>
              </a:spcBef>
              <a:spcAft>
                <a:spcPts val="0"/>
              </a:spcAft>
              <a:buSzPts val="1400"/>
              <a:buNone/>
            </a:pPr>
            <a:endParaRPr sz="1300"/>
          </a:p>
          <a:p>
            <a:pPr marL="0" lvl="0" indent="0" algn="l" rtl="0">
              <a:lnSpc>
                <a:spcPct val="100000"/>
              </a:lnSpc>
              <a:spcBef>
                <a:spcPts val="0"/>
              </a:spcBef>
              <a:spcAft>
                <a:spcPts val="0"/>
              </a:spcAft>
              <a:buSzPts val="1400"/>
              <a:buNone/>
            </a:pPr>
            <a:endParaRPr sz="1300"/>
          </a:p>
          <a:p>
            <a:pPr marL="457200" lvl="0" indent="-311150" algn="l" rtl="0">
              <a:lnSpc>
                <a:spcPct val="100000"/>
              </a:lnSpc>
              <a:spcBef>
                <a:spcPts val="0"/>
              </a:spcBef>
              <a:spcAft>
                <a:spcPts val="0"/>
              </a:spcAft>
              <a:buSzPts val="1300"/>
              <a:buAutoNum type="arabicPeriod"/>
            </a:pPr>
            <a:r>
              <a:rPr lang="en-US" sz="1300"/>
              <a:t>Our first step was to run and compare the various combinations of qubit types and error correction schemes</a:t>
            </a:r>
            <a:endParaRPr sz="1300"/>
          </a:p>
          <a:p>
            <a:pPr marL="0" lvl="0" indent="0" algn="l" rtl="0">
              <a:lnSpc>
                <a:spcPct val="100000"/>
              </a:lnSpc>
              <a:spcBef>
                <a:spcPts val="0"/>
              </a:spcBef>
              <a:spcAft>
                <a:spcPts val="0"/>
              </a:spcAft>
              <a:buSzPts val="1400"/>
              <a:buNone/>
            </a:pPr>
            <a:r>
              <a:rPr lang="en-US" sz="1300"/>
              <a:t>at this step we had a total of 8 jobs, 3 different system setups including ion qubits, superconducting qubits, and Majorana qubits. for each system we ran a 1 job that computed a realistic and 1 job that computed the optimistic error rate target. </a:t>
            </a:r>
            <a:endParaRPr sz="1300"/>
          </a:p>
          <a:p>
            <a:pPr marL="0" lvl="0" indent="0" algn="l" rtl="0">
              <a:lnSpc>
                <a:spcPct val="100000"/>
              </a:lnSpc>
              <a:spcBef>
                <a:spcPts val="0"/>
              </a:spcBef>
              <a:spcAft>
                <a:spcPts val="0"/>
              </a:spcAft>
              <a:buSzPts val="1400"/>
              <a:buNone/>
            </a:pPr>
            <a:r>
              <a:rPr lang="en-US" sz="1300"/>
              <a:t>all Gate_Based jobs were run using the “surface_code” quantum error correction scheme, and the Majorana based qubits explored both a surface and Floquet  error correction scheme.</a:t>
            </a:r>
            <a:endParaRPr sz="1300"/>
          </a:p>
          <a:p>
            <a:pPr marL="0" lvl="0" indent="0" algn="l" rtl="0">
              <a:lnSpc>
                <a:spcPct val="100000"/>
              </a:lnSpc>
              <a:spcBef>
                <a:spcPts val="0"/>
              </a:spcBef>
              <a:spcAft>
                <a:spcPts val="0"/>
              </a:spcAft>
              <a:buSzPts val="1400"/>
              <a:buNone/>
            </a:pPr>
            <a:endParaRPr sz="1300"/>
          </a:p>
          <a:p>
            <a:pPr marL="0" lvl="0" indent="0" algn="l" rtl="0">
              <a:lnSpc>
                <a:spcPct val="100000"/>
              </a:lnSpc>
              <a:spcBef>
                <a:spcPts val="0"/>
              </a:spcBef>
              <a:spcAft>
                <a:spcPts val="0"/>
              </a:spcAft>
              <a:buSzPts val="1400"/>
              <a:buNone/>
            </a:pPr>
            <a:endParaRPr sz="1300"/>
          </a:p>
          <a:p>
            <a:pPr marL="457200" lvl="0" indent="-311150" algn="l" rtl="0">
              <a:lnSpc>
                <a:spcPct val="100000"/>
              </a:lnSpc>
              <a:spcBef>
                <a:spcPts val="0"/>
              </a:spcBef>
              <a:spcAft>
                <a:spcPts val="0"/>
              </a:spcAft>
              <a:buSzPts val="1300"/>
              <a:buAutoNum type="arabicPeriod"/>
            </a:pPr>
            <a:r>
              <a:rPr lang="en-US" sz="1300"/>
              <a:t>The graph shown here was made using Azure Quantum’s Estimate Overview function, all the values you see were measured with an error budget of 33.3% </a:t>
            </a:r>
            <a:endParaRPr sz="1300"/>
          </a:p>
          <a:p>
            <a:pPr marL="457200" lvl="0" indent="-311150" algn="l" rtl="0">
              <a:lnSpc>
                <a:spcPct val="100000"/>
              </a:lnSpc>
              <a:spcBef>
                <a:spcPts val="0"/>
              </a:spcBef>
              <a:spcAft>
                <a:spcPts val="0"/>
              </a:spcAft>
              <a:buSzPts val="1300"/>
              <a:buAutoNum type="arabicPeriod"/>
            </a:pPr>
            <a:r>
              <a:rPr lang="en-US" sz="1300"/>
              <a:t>The job that stands out as the best performer is the Gate_based ion quantum computer with an optimistic 14.29% T Factory Fraction percentage, 252 physical qubits, a runtime of 216 microsecs, and a rQOPS of 10 million</a:t>
            </a:r>
            <a:endParaRPr sz="1300"/>
          </a:p>
          <a:p>
            <a:pPr marL="0" lvl="0" indent="0" algn="l" rtl="0">
              <a:lnSpc>
                <a:spcPct val="100000"/>
              </a:lnSpc>
              <a:spcBef>
                <a:spcPts val="0"/>
              </a:spcBef>
              <a:spcAft>
                <a:spcPts val="0"/>
              </a:spcAft>
              <a:buSzPts val="1400"/>
              <a:buNone/>
            </a:pPr>
            <a:endParaRPr sz="1300"/>
          </a:p>
          <a:p>
            <a:pPr marL="0" lvl="0" indent="0" algn="l" rtl="0">
              <a:lnSpc>
                <a:spcPct val="100000"/>
              </a:lnSpc>
              <a:spcBef>
                <a:spcPts val="0"/>
              </a:spcBef>
              <a:spcAft>
                <a:spcPts val="0"/>
              </a:spcAft>
              <a:buSzPts val="1400"/>
              <a:buNone/>
            </a:pPr>
            <a:endParaRPr sz="1300"/>
          </a:p>
          <a:p>
            <a:pPr marL="457200" lvl="0" indent="-311150" algn="l" rtl="0">
              <a:lnSpc>
                <a:spcPct val="100000"/>
              </a:lnSpc>
              <a:spcBef>
                <a:spcPts val="0"/>
              </a:spcBef>
              <a:spcAft>
                <a:spcPts val="0"/>
              </a:spcAft>
              <a:buSzPts val="1300"/>
              <a:buAutoNum type="arabicPeriod"/>
            </a:pPr>
            <a:r>
              <a:rPr lang="en-US" sz="1300"/>
              <a:t>To confirm that this was a good option we moved onto phase two of analysis. Examining our </a:t>
            </a:r>
            <a:r>
              <a:rPr lang="en-US" sz="1300" b="1"/>
              <a:t>error budget (next slide)</a:t>
            </a:r>
            <a:endParaRPr sz="1300" b="1"/>
          </a:p>
          <a:p>
            <a:pPr marL="0" lvl="0" indent="0" algn="l" rtl="0">
              <a:lnSpc>
                <a:spcPct val="100000"/>
              </a:lnSpc>
              <a:spcBef>
                <a:spcPts val="0"/>
              </a:spcBef>
              <a:spcAft>
                <a:spcPts val="0"/>
              </a:spcAft>
              <a:buSzPts val="1400"/>
              <a:buNone/>
            </a:pPr>
            <a:endParaRPr sz="1300"/>
          </a:p>
          <a:p>
            <a:pPr marL="0" lvl="0" indent="0" algn="l" rtl="0">
              <a:lnSpc>
                <a:spcPct val="100000"/>
              </a:lnSpc>
              <a:spcBef>
                <a:spcPts val="0"/>
              </a:spcBef>
              <a:spcAft>
                <a:spcPts val="0"/>
              </a:spcAft>
              <a:buSzPts val="1400"/>
              <a:buNone/>
            </a:pPr>
            <a:r>
              <a:rPr lang="en-US" sz="1300"/>
              <a:t>(if time permits add: we chose to start 33% as our error Budget threshold because of 2 reasons. number 1. we wanted to give every a chance to show their best possible outcome, we can always do more error correction later.  reason number 2. our solution only has about a 35-50% success rate, but that is good enough to get the right answer.)</a:t>
            </a:r>
            <a:br>
              <a:rPr lang="en-US" sz="1300"/>
            </a:br>
            <a:endParaRPr sz="1300"/>
          </a:p>
        </p:txBody>
      </p:sp>
      <p:sp>
        <p:nvSpPr>
          <p:cNvPr id="151" name="Google Shape;151;g2cb22325296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ca81b0df0d_1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g2ca81b0df0d_1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ran a test comparison for the jobs, comparing the Number of Physical Qubits, the Physical Run time, the T Factory Fraction Percentage, as well as additional parameters, all against the range of error rates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our results not only confirmed that the Gate_based ion quantum computer with the “surface_code” quantum error correction scheme is the best set of parameters to run our algorithm on, it also showed us that we can reduce the error budget from 33.3% to just above 9% and still achieve the same results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The Job in yellow is the job that we found performed the best.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Based on the Resource Estimator results, our recommendation to other attempting to solve a quadratic unconstrained binary optimization problem on Microsoft’s quantum software is that they use the ion based quantum computer with “surface_code” as quantum error correction scheme and an error rate budget of 9%</a:t>
            </a:r>
            <a:endParaRPr sz="900">
              <a:solidFill>
                <a:srgbClr val="CCCCCC"/>
              </a:solidFill>
            </a:endParaRPr>
          </a:p>
          <a:p>
            <a:pPr marL="0" lvl="0" indent="0" algn="l" rtl="0">
              <a:lnSpc>
                <a:spcPct val="100000"/>
              </a:lnSpc>
              <a:spcBef>
                <a:spcPts val="0"/>
              </a:spcBef>
              <a:spcAft>
                <a:spcPts val="0"/>
              </a:spcAft>
              <a:buSzPts val="1400"/>
              <a:buNone/>
            </a:pPr>
            <a:endParaRPr sz="900">
              <a:solidFill>
                <a:srgbClr val="CCCCCC"/>
              </a:solidFill>
            </a:endParaRPr>
          </a:p>
          <a:p>
            <a:pPr marL="0" lvl="0" indent="0" algn="l" rtl="0">
              <a:lnSpc>
                <a:spcPct val="100000"/>
              </a:lnSpc>
              <a:spcBef>
                <a:spcPts val="0"/>
              </a:spcBef>
              <a:spcAft>
                <a:spcPts val="0"/>
              </a:spcAft>
              <a:buSzPts val="1400"/>
              <a:buNone/>
            </a:pPr>
            <a:endParaRPr sz="900">
              <a:solidFill>
                <a:srgbClr val="CCCCCC"/>
              </a:solidFill>
            </a:endParaRPr>
          </a:p>
          <a:p>
            <a:pPr marL="0" lvl="0" indent="0" algn="l" rtl="0">
              <a:lnSpc>
                <a:spcPct val="100000"/>
              </a:lnSpc>
              <a:spcBef>
                <a:spcPts val="0"/>
              </a:spcBef>
              <a:spcAft>
                <a:spcPts val="0"/>
              </a:spcAft>
              <a:buSzPts val="1400"/>
              <a:buNone/>
            </a:pP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TFactory Fraction: 14.29 %</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number of physical qubits needed:252</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physical time required: 234 microsecs</a:t>
            </a:r>
            <a:endParaRPr sz="900">
              <a:solidFill>
                <a:srgbClr val="CCCCCC"/>
              </a:solidFill>
            </a:endParaRPr>
          </a:p>
          <a:p>
            <a:pPr marL="0" lvl="0" indent="0" algn="l" rtl="0">
              <a:lnSpc>
                <a:spcPct val="115000"/>
              </a:lnSpc>
              <a:spcBef>
                <a:spcPts val="0"/>
              </a:spcBef>
              <a:spcAft>
                <a:spcPts val="0"/>
              </a:spcAft>
              <a:buSzPts val="1400"/>
              <a:buNone/>
            </a:pPr>
            <a:r>
              <a:rPr lang="en-US" sz="900">
                <a:solidFill>
                  <a:srgbClr val="CCCCCC"/>
                </a:solidFill>
              </a:rPr>
              <a:t>number of Quantum operations that can be performed per sec: 10,000,000</a:t>
            </a:r>
            <a:endParaRPr sz="900">
              <a:solidFill>
                <a:srgbClr val="CCCCCC"/>
              </a:solidFill>
            </a:endParaRPr>
          </a:p>
          <a:p>
            <a:pPr marL="0" lvl="0" indent="0" algn="l" rtl="0">
              <a:lnSpc>
                <a:spcPct val="100000"/>
              </a:lnSpc>
              <a:spcBef>
                <a:spcPts val="0"/>
              </a:spcBef>
              <a:spcAft>
                <a:spcPts val="0"/>
              </a:spcAft>
              <a:buSzPts val="1400"/>
              <a:buNone/>
            </a:pPr>
            <a:endParaRPr/>
          </a:p>
        </p:txBody>
      </p:sp>
      <p:sp>
        <p:nvSpPr>
          <p:cNvPr id="159" name="Google Shape;159;g2ca81b0df0d_1_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after choosing to focus on a number partitioning problem and learning how to implement it’s quantum circuit representation in Q# sharp, we successfully calculated the quantum resources needed to accurately partition a list of 3 variables into two lists with equal(or close to equal) sums.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and we are the first to apply Microsoft's resource estimator algorithm to a QUBO problem.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possible next steps if we had more time</a:t>
            </a:r>
            <a:endParaRPr/>
          </a:p>
          <a:p>
            <a:pPr marL="457200" lvl="0" indent="-317500" algn="l" rtl="0">
              <a:lnSpc>
                <a:spcPct val="100000"/>
              </a:lnSpc>
              <a:spcBef>
                <a:spcPts val="0"/>
              </a:spcBef>
              <a:spcAft>
                <a:spcPts val="0"/>
              </a:spcAft>
              <a:buClr>
                <a:schemeClr val="dk1"/>
              </a:buClr>
              <a:buSzPts val="1400"/>
              <a:buAutoNum type="arabicPeriod"/>
            </a:pPr>
            <a:r>
              <a:rPr lang="en-US"/>
              <a:t>Explore how the resource estimates change when the input list changes length (would the result be linear? exponential?)</a:t>
            </a:r>
            <a:endParaRPr/>
          </a:p>
          <a:p>
            <a:pPr marL="457200" lvl="0" indent="-317500" algn="l" rtl="0">
              <a:lnSpc>
                <a:spcPct val="100000"/>
              </a:lnSpc>
              <a:spcBef>
                <a:spcPts val="0"/>
              </a:spcBef>
              <a:spcAft>
                <a:spcPts val="0"/>
              </a:spcAft>
              <a:buSzPts val="1400"/>
              <a:buAutoNum type="arabicPeriod"/>
            </a:pPr>
            <a:r>
              <a:rPr lang="en-US"/>
              <a:t>Explore resource estimates when we vary the number of layers in the QAOA circuit.</a:t>
            </a:r>
            <a:endParaRPr/>
          </a:p>
          <a:p>
            <a:pPr marL="457200" lvl="0" indent="-317500" algn="l" rtl="0">
              <a:lnSpc>
                <a:spcPct val="100000"/>
              </a:lnSpc>
              <a:spcBef>
                <a:spcPts val="0"/>
              </a:spcBef>
              <a:spcAft>
                <a:spcPts val="0"/>
              </a:spcAft>
              <a:buClr>
                <a:schemeClr val="dk1"/>
              </a:buClr>
              <a:buSzPts val="1400"/>
              <a:buAutoNum type="arabicPeriod"/>
            </a:pPr>
            <a:r>
              <a:rPr lang="en-US"/>
              <a:t>Determine a better split of our error budget between  logical qubits, T States, and the Synthesis rotation gates. rather than just each gets a third. </a:t>
            </a:r>
            <a:endParaRPr/>
          </a:p>
        </p:txBody>
      </p:sp>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4"/>
        <p:cNvGrpSpPr/>
        <p:nvPr/>
      </p:nvGrpSpPr>
      <p:grpSpPr>
        <a:xfrm>
          <a:off x="0" y="0"/>
          <a:ext cx="0" cy="0"/>
          <a:chOff x="0" y="0"/>
          <a:chExt cx="0" cy="0"/>
        </a:xfrm>
      </p:grpSpPr>
      <p:sp>
        <p:nvSpPr>
          <p:cNvPr id="15" name="Google Shape;15;p1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1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7" name="Google Shape;1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matchingName="Title and Vertical Text" type="vertTx">
  <p:cSld name="VERTICAL_TEXT">
    <p:spTree>
      <p:nvGrpSpPr>
        <p:cNvPr id="1" name="Shape 71"/>
        <p:cNvGrpSpPr/>
        <p:nvPr/>
      </p:nvGrpSpPr>
      <p:grpSpPr>
        <a:xfrm>
          <a:off x="0" y="0"/>
          <a:ext cx="0" cy="0"/>
          <a:chOff x="0" y="0"/>
          <a:chExt cx="0" cy="0"/>
        </a:xfrm>
      </p:grpSpPr>
      <p:sp>
        <p:nvSpPr>
          <p:cNvPr id="72" name="Google Shape;7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4" name="Google Shape;74;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77"/>
        <p:cNvGrpSpPr/>
        <p:nvPr/>
      </p:nvGrpSpPr>
      <p:grpSpPr>
        <a:xfrm>
          <a:off x="0" y="0"/>
          <a:ext cx="0" cy="0"/>
          <a:chOff x="0" y="0"/>
          <a:chExt cx="0" cy="0"/>
        </a:xfrm>
      </p:grpSpPr>
      <p:sp>
        <p:nvSpPr>
          <p:cNvPr id="78" name="Google Shape;78;p2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0" name="Google Shape;80;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Title and Content" type="obj">
  <p:cSld name="OBJECT">
    <p:spTree>
      <p:nvGrpSpPr>
        <p:cNvPr id="1" name="Shape 20"/>
        <p:cNvGrpSpPr/>
        <p:nvPr/>
      </p:nvGrpSpPr>
      <p:grpSpPr>
        <a:xfrm>
          <a:off x="0" y="0"/>
          <a:ext cx="0" cy="0"/>
          <a:chOff x="0" y="0"/>
          <a:chExt cx="0" cy="0"/>
        </a:xfrm>
      </p:grpSpPr>
      <p:sp>
        <p:nvSpPr>
          <p:cNvPr id="21" name="Google Shape;21;p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 name="Google Shape;23;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6"/>
        <p:cNvGrpSpPr/>
        <p:nvPr/>
      </p:nvGrpSpPr>
      <p:grpSpPr>
        <a:xfrm>
          <a:off x="0" y="0"/>
          <a:ext cx="0" cy="0"/>
          <a:chOff x="0" y="0"/>
          <a:chExt cx="0" cy="0"/>
        </a:xfrm>
      </p:grpSpPr>
      <p:sp>
        <p:nvSpPr>
          <p:cNvPr id="27" name="Google Shape;27;p1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57575"/>
              </a:buClr>
              <a:buSzPts val="2400"/>
              <a:buNone/>
              <a:defRPr sz="2400">
                <a:solidFill>
                  <a:srgbClr val="757575"/>
                </a:solidFill>
              </a:defRPr>
            </a:lvl1pPr>
            <a:lvl2pPr marL="914400" lvl="1" indent="-228600" algn="l">
              <a:lnSpc>
                <a:spcPct val="90000"/>
              </a:lnSpc>
              <a:spcBef>
                <a:spcPts val="500"/>
              </a:spcBef>
              <a:spcAft>
                <a:spcPts val="0"/>
              </a:spcAft>
              <a:buClr>
                <a:srgbClr val="757575"/>
              </a:buClr>
              <a:buSzPts val="2000"/>
              <a:buNone/>
              <a:defRPr sz="2000">
                <a:solidFill>
                  <a:srgbClr val="757575"/>
                </a:solidFill>
              </a:defRPr>
            </a:lvl2pPr>
            <a:lvl3pPr marL="1371600" lvl="2" indent="-228600" algn="l">
              <a:lnSpc>
                <a:spcPct val="90000"/>
              </a:lnSpc>
              <a:spcBef>
                <a:spcPts val="500"/>
              </a:spcBef>
              <a:spcAft>
                <a:spcPts val="0"/>
              </a:spcAft>
              <a:buClr>
                <a:srgbClr val="757575"/>
              </a:buClr>
              <a:buSzPts val="1800"/>
              <a:buNone/>
              <a:defRPr sz="1800">
                <a:solidFill>
                  <a:srgbClr val="757575"/>
                </a:solidFill>
              </a:defRPr>
            </a:lvl3pPr>
            <a:lvl4pPr marL="1828800" lvl="3" indent="-228600" algn="l">
              <a:lnSpc>
                <a:spcPct val="90000"/>
              </a:lnSpc>
              <a:spcBef>
                <a:spcPts val="500"/>
              </a:spcBef>
              <a:spcAft>
                <a:spcPts val="0"/>
              </a:spcAft>
              <a:buClr>
                <a:srgbClr val="757575"/>
              </a:buClr>
              <a:buSzPts val="1600"/>
              <a:buNone/>
              <a:defRPr sz="1600">
                <a:solidFill>
                  <a:srgbClr val="757575"/>
                </a:solidFill>
              </a:defRPr>
            </a:lvl4pPr>
            <a:lvl5pPr marL="2286000" lvl="4" indent="-228600" algn="l">
              <a:lnSpc>
                <a:spcPct val="90000"/>
              </a:lnSpc>
              <a:spcBef>
                <a:spcPts val="500"/>
              </a:spcBef>
              <a:spcAft>
                <a:spcPts val="0"/>
              </a:spcAft>
              <a:buClr>
                <a:srgbClr val="757575"/>
              </a:buClr>
              <a:buSzPts val="1600"/>
              <a:buNone/>
              <a:defRPr sz="1600">
                <a:solidFill>
                  <a:srgbClr val="757575"/>
                </a:solidFill>
              </a:defRPr>
            </a:lvl5pPr>
            <a:lvl6pPr marL="2743200" lvl="5" indent="-228600" algn="l">
              <a:lnSpc>
                <a:spcPct val="90000"/>
              </a:lnSpc>
              <a:spcBef>
                <a:spcPts val="500"/>
              </a:spcBef>
              <a:spcAft>
                <a:spcPts val="0"/>
              </a:spcAft>
              <a:buClr>
                <a:srgbClr val="757575"/>
              </a:buClr>
              <a:buSzPts val="1600"/>
              <a:buNone/>
              <a:defRPr sz="1600">
                <a:solidFill>
                  <a:srgbClr val="757575"/>
                </a:solidFill>
              </a:defRPr>
            </a:lvl6pPr>
            <a:lvl7pPr marL="3200400" lvl="6" indent="-228600" algn="l">
              <a:lnSpc>
                <a:spcPct val="90000"/>
              </a:lnSpc>
              <a:spcBef>
                <a:spcPts val="500"/>
              </a:spcBef>
              <a:spcAft>
                <a:spcPts val="0"/>
              </a:spcAft>
              <a:buClr>
                <a:srgbClr val="757575"/>
              </a:buClr>
              <a:buSzPts val="1600"/>
              <a:buNone/>
              <a:defRPr sz="1600">
                <a:solidFill>
                  <a:srgbClr val="757575"/>
                </a:solidFill>
              </a:defRPr>
            </a:lvl7pPr>
            <a:lvl8pPr marL="3657600" lvl="7" indent="-228600" algn="l">
              <a:lnSpc>
                <a:spcPct val="90000"/>
              </a:lnSpc>
              <a:spcBef>
                <a:spcPts val="500"/>
              </a:spcBef>
              <a:spcAft>
                <a:spcPts val="0"/>
              </a:spcAft>
              <a:buClr>
                <a:srgbClr val="757575"/>
              </a:buClr>
              <a:buSzPts val="1600"/>
              <a:buNone/>
              <a:defRPr sz="1600">
                <a:solidFill>
                  <a:srgbClr val="757575"/>
                </a:solidFill>
              </a:defRPr>
            </a:lvl8pPr>
            <a:lvl9pPr marL="4114800" lvl="8" indent="-228600" algn="l">
              <a:lnSpc>
                <a:spcPct val="90000"/>
              </a:lnSpc>
              <a:spcBef>
                <a:spcPts val="500"/>
              </a:spcBef>
              <a:spcAft>
                <a:spcPts val="0"/>
              </a:spcAft>
              <a:buClr>
                <a:srgbClr val="757575"/>
              </a:buClr>
              <a:buSzPts val="1600"/>
              <a:buNone/>
              <a:defRPr sz="1600">
                <a:solidFill>
                  <a:srgbClr val="757575"/>
                </a:solidFill>
              </a:defRPr>
            </a:lvl9pPr>
          </a:lstStyle>
          <a:p>
            <a:endParaRPr/>
          </a:p>
        </p:txBody>
      </p:sp>
      <p:sp>
        <p:nvSpPr>
          <p:cNvPr id="29" name="Google Shape;29;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matchingName="Two Content" type="twoObj">
  <p:cSld name="TWO_OBJECTS">
    <p:spTree>
      <p:nvGrpSpPr>
        <p:cNvPr id="1" name="Shape 32"/>
        <p:cNvGrpSpPr/>
        <p:nvPr/>
      </p:nvGrpSpPr>
      <p:grpSpPr>
        <a:xfrm>
          <a:off x="0" y="0"/>
          <a:ext cx="0" cy="0"/>
          <a:chOff x="0" y="0"/>
          <a:chExt cx="0" cy="0"/>
        </a:xfrm>
      </p:grpSpPr>
      <p:sp>
        <p:nvSpPr>
          <p:cNvPr id="33" name="Google Shape;33;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Comparison" type="twoTxTwoObj">
  <p:cSld name="TWO_OBJECTS_WITH_TEXT">
    <p:spTree>
      <p:nvGrpSpPr>
        <p:cNvPr id="1" name="Shape 39"/>
        <p:cNvGrpSpPr/>
        <p:nvPr/>
      </p:nvGrpSpPr>
      <p:grpSpPr>
        <a:xfrm>
          <a:off x="0" y="0"/>
          <a:ext cx="0" cy="0"/>
          <a:chOff x="0" y="0"/>
          <a:chExt cx="0" cy="0"/>
        </a:xfrm>
      </p:grpSpPr>
      <p:sp>
        <p:nvSpPr>
          <p:cNvPr id="40" name="Google Shape;40;p1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2" name="Google Shape;42;p1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1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4" name="Google Shape;44;p1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matchingName="Title Only" type="titleOnly">
  <p:cSld name="TITLE_ONLY">
    <p:spTree>
      <p:nvGrpSpPr>
        <p:cNvPr id="1" name="Shape 48"/>
        <p:cNvGrpSpPr/>
        <p:nvPr/>
      </p:nvGrpSpPr>
      <p:grpSpPr>
        <a:xfrm>
          <a:off x="0" y="0"/>
          <a:ext cx="0" cy="0"/>
          <a:chOff x="0" y="0"/>
          <a:chExt cx="0" cy="0"/>
        </a:xfrm>
      </p:grpSpPr>
      <p:sp>
        <p:nvSpPr>
          <p:cNvPr id="49" name="Google Shape;4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53"/>
        <p:cNvGrpSpPr/>
        <p:nvPr/>
      </p:nvGrpSpPr>
      <p:grpSpPr>
        <a:xfrm>
          <a:off x="0" y="0"/>
          <a:ext cx="0" cy="0"/>
          <a:chOff x="0" y="0"/>
          <a:chExt cx="0" cy="0"/>
        </a:xfrm>
      </p:grpSpPr>
      <p:sp>
        <p:nvSpPr>
          <p:cNvPr id="54" name="Google Shape;5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matchingName="Content with Caption" type="objTx">
  <p:cSld name="OBJECT_WITH_CAPTION_TEXT">
    <p:spTree>
      <p:nvGrpSpPr>
        <p:cNvPr id="1" name="Shape 57"/>
        <p:cNvGrpSpPr/>
        <p:nvPr/>
      </p:nvGrpSpPr>
      <p:grpSpPr>
        <a:xfrm>
          <a:off x="0" y="0"/>
          <a:ext cx="0" cy="0"/>
          <a:chOff x="0" y="0"/>
          <a:chExt cx="0" cy="0"/>
        </a:xfrm>
      </p:grpSpPr>
      <p:sp>
        <p:nvSpPr>
          <p:cNvPr id="58" name="Google Shape;58;p2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0" name="Google Shape;60;p2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1" name="Google Shape;61;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matchingName="Picture with Caption" type="picTx">
  <p:cSld name="PICTURE_WITH_CAPTION_TEXT">
    <p:spTree>
      <p:nvGrpSpPr>
        <p:cNvPr id="1" name="Shape 64"/>
        <p:cNvGrpSpPr/>
        <p:nvPr/>
      </p:nvGrpSpPr>
      <p:grpSpPr>
        <a:xfrm>
          <a:off x="0" y="0"/>
          <a:ext cx="0" cy="0"/>
          <a:chOff x="0" y="0"/>
          <a:chExt cx="0" cy="0"/>
        </a:xfrm>
      </p:grpSpPr>
      <p:sp>
        <p:nvSpPr>
          <p:cNvPr id="65" name="Google Shape;65;p2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Play"/>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2"/>
          <p:cNvSpPr>
            <a:spLocks noGrp="1"/>
          </p:cNvSpPr>
          <p:nvPr>
            <p:ph type="pic" idx="2"/>
          </p:nvPr>
        </p:nvSpPr>
        <p:spPr>
          <a:xfrm>
            <a:off x="5183188" y="987425"/>
            <a:ext cx="6172200" cy="4873625"/>
          </a:xfrm>
          <a:prstGeom prst="rect">
            <a:avLst/>
          </a:prstGeom>
          <a:noFill/>
          <a:ln>
            <a:noFill/>
          </a:ln>
        </p:spPr>
      </p:sp>
      <p:sp>
        <p:nvSpPr>
          <p:cNvPr id="67" name="Google Shape;67;p2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8" name="Google Shape;68;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89063"/>
            <a:lum/>
            <a:extLst>
              <a:ext uri="{BEBA8EAE-BF5A-486C-A8C5-ECC9F3942E4B}">
                <a14:imgProps xmlns:a14="http://schemas.microsoft.com/office/drawing/2010/main">
                  <a14:imgLayer r:embed="rId14">
                    <a14:imgEffect>
                      <a14:sharpenSoften amount="100000"/>
                    </a14:imgEffect>
                    <a14:imgEffect>
                      <a14:colorTemperature colorTemp="3593"/>
                    </a14:imgEffect>
                    <a14:imgEffect>
                      <a14:saturation sat="320000"/>
                    </a14:imgEffect>
                    <a14:imgEffect>
                      <a14:brightnessContrast bright="17000" contrast="71000"/>
                    </a14:imgEffect>
                  </a14:imgLayer>
                </a14:imgProps>
              </a:ext>
            </a:extLst>
          </a:blip>
          <a:srcRect/>
          <a:stretch>
            <a:fillRect l="84000" b="88000"/>
          </a:stretch>
        </a:blip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Gill Sans"/>
              <a:buNone/>
              <a:defRPr sz="440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Gill Sans"/>
              <a:buChar char="•"/>
              <a:defRPr sz="2800" i="0" u="none" strike="noStrike" cap="none">
                <a:solidFill>
                  <a:schemeClr val="dk1"/>
                </a:solidFill>
                <a:latin typeface="Gill Sans"/>
                <a:ea typeface="Gill Sans"/>
                <a:cs typeface="Gill Sans"/>
                <a:sym typeface="Gill Sans"/>
              </a:defRPr>
            </a:lvl1pPr>
            <a:lvl2pPr marL="914400" marR="0" lvl="1" indent="-381000" algn="l" rtl="0">
              <a:lnSpc>
                <a:spcPct val="90000"/>
              </a:lnSpc>
              <a:spcBef>
                <a:spcPts val="500"/>
              </a:spcBef>
              <a:spcAft>
                <a:spcPts val="0"/>
              </a:spcAft>
              <a:buClr>
                <a:schemeClr val="dk1"/>
              </a:buClr>
              <a:buSzPts val="2400"/>
              <a:buFont typeface="Gill Sans"/>
              <a:buChar char="•"/>
              <a:defRPr sz="2400" i="0" u="none" strike="noStrike" cap="none">
                <a:solidFill>
                  <a:schemeClr val="dk1"/>
                </a:solidFill>
                <a:latin typeface="Gill Sans"/>
                <a:ea typeface="Gill Sans"/>
                <a:cs typeface="Gill Sans"/>
                <a:sym typeface="Gill Sans"/>
              </a:defRPr>
            </a:lvl2pPr>
            <a:lvl3pPr marL="1371600" marR="0" lvl="2" indent="-355600" algn="l" rtl="0">
              <a:lnSpc>
                <a:spcPct val="90000"/>
              </a:lnSpc>
              <a:spcBef>
                <a:spcPts val="500"/>
              </a:spcBef>
              <a:spcAft>
                <a:spcPts val="0"/>
              </a:spcAft>
              <a:buClr>
                <a:schemeClr val="dk1"/>
              </a:buClr>
              <a:buSzPts val="2000"/>
              <a:buFont typeface="Gill Sans"/>
              <a:buChar char="•"/>
              <a:defRPr sz="2000" i="0" u="none" strike="noStrike" cap="none">
                <a:solidFill>
                  <a:schemeClr val="dk1"/>
                </a:solidFill>
                <a:latin typeface="Gill Sans"/>
                <a:ea typeface="Gill Sans"/>
                <a:cs typeface="Gill Sans"/>
                <a:sym typeface="Gill Sans"/>
              </a:defRPr>
            </a:lvl3pPr>
            <a:lvl4pPr marL="1828800" marR="0" lvl="3"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4pPr>
            <a:lvl5pPr marL="2286000" marR="0" lvl="4"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5pPr>
            <a:lvl6pPr marL="2743200" marR="0" lvl="5"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6pPr>
            <a:lvl7pPr marL="3200400" marR="0" lvl="6"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7pPr>
            <a:lvl8pPr marL="3657600" marR="0" lvl="7"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8pPr>
            <a:lvl9pPr marL="4114800" marR="0" lvl="8" indent="-342900" algn="l" rtl="0">
              <a:lnSpc>
                <a:spcPct val="90000"/>
              </a:lnSpc>
              <a:spcBef>
                <a:spcPts val="500"/>
              </a:spcBef>
              <a:spcAft>
                <a:spcPts val="0"/>
              </a:spcAft>
              <a:buClr>
                <a:schemeClr val="dk1"/>
              </a:buClr>
              <a:buSzPts val="1800"/>
              <a:buFont typeface="Gill Sans"/>
              <a:buChar char="•"/>
              <a:defRPr sz="1800" i="0" u="none" strike="noStrike" cap="none">
                <a:solidFill>
                  <a:schemeClr val="dk1"/>
                </a:solidFill>
                <a:latin typeface="Gill Sans"/>
                <a:ea typeface="Gill Sans"/>
                <a:cs typeface="Gill Sans"/>
                <a:sym typeface="Gill Sans"/>
              </a:defRPr>
            </a:lvl9pPr>
          </a:lstStyle>
          <a:p>
            <a:endParaRPr/>
          </a:p>
        </p:txBody>
      </p:sp>
      <p:sp>
        <p:nvSpPr>
          <p:cNvPr id="12" name="Google Shape;12;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pic>
        <p:nvPicPr>
          <p:cNvPr id="13" name="Google Shape;13;p13"/>
          <p:cNvPicPr preferRelativeResize="0"/>
          <p:nvPr/>
        </p:nvPicPr>
        <p:blipFill>
          <a:blip r:embed="rId15">
            <a:alphaModFix/>
          </a:blip>
          <a:stretch>
            <a:fillRect/>
          </a:stretch>
        </p:blipFill>
        <p:spPr>
          <a:xfrm>
            <a:off x="10586900" y="76200"/>
            <a:ext cx="1528901" cy="6982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doi.org/10.1038/s41598-022-14767-w"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86"/>
        <p:cNvGrpSpPr/>
        <p:nvPr/>
      </p:nvGrpSpPr>
      <p:grpSpPr>
        <a:xfrm>
          <a:off x="0" y="0"/>
          <a:ext cx="0" cy="0"/>
          <a:chOff x="0" y="0"/>
          <a:chExt cx="0" cy="0"/>
        </a:xfrm>
      </p:grpSpPr>
      <p:sp>
        <p:nvSpPr>
          <p:cNvPr id="87" name="Google Shape;87;p1"/>
          <p:cNvSpPr txBox="1">
            <a:spLocks noGrp="1"/>
          </p:cNvSpPr>
          <p:nvPr>
            <p:ph type="ctrTitle"/>
          </p:nvPr>
        </p:nvSpPr>
        <p:spPr>
          <a:xfrm>
            <a:off x="271345" y="653373"/>
            <a:ext cx="7400693" cy="23910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Clr>
                <a:schemeClr val="dk1"/>
              </a:buClr>
              <a:buSzPts val="6000"/>
              <a:buFont typeface="Play"/>
              <a:buNone/>
            </a:pPr>
            <a:r>
              <a:rPr lang="en-US" sz="3600" dirty="0">
                <a:solidFill>
                  <a:schemeClr val="tx1"/>
                </a:solidFill>
              </a:rPr>
              <a:t>Quantum Resource Estimation of the Quantum Approximate Optimization Algorithm (QAOA)</a:t>
            </a:r>
            <a:endParaRPr sz="3600" dirty="0">
              <a:solidFill>
                <a:schemeClr val="tx1"/>
              </a:solidFill>
            </a:endParaRPr>
          </a:p>
        </p:txBody>
      </p:sp>
      <p:sp>
        <p:nvSpPr>
          <p:cNvPr id="88" name="Google Shape;88;p1"/>
          <p:cNvSpPr txBox="1">
            <a:spLocks noGrp="1"/>
          </p:cNvSpPr>
          <p:nvPr>
            <p:ph type="subTitle" idx="1"/>
          </p:nvPr>
        </p:nvSpPr>
        <p:spPr>
          <a:xfrm>
            <a:off x="271345" y="3353428"/>
            <a:ext cx="9144000" cy="920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None/>
            </a:pPr>
            <a:r>
              <a:rPr lang="en-US" dirty="0">
                <a:solidFill>
                  <a:schemeClr val="accent3"/>
                </a:solidFill>
              </a:rPr>
              <a:t>QRISE2024</a:t>
            </a:r>
            <a:endParaRPr dirty="0">
              <a:solidFill>
                <a:schemeClr val="accent3"/>
              </a:solidFill>
            </a:endParaRPr>
          </a:p>
          <a:p>
            <a:pPr marL="0" lvl="0" indent="0" algn="l" rtl="0">
              <a:lnSpc>
                <a:spcPct val="90000"/>
              </a:lnSpc>
              <a:spcBef>
                <a:spcPts val="0"/>
              </a:spcBef>
              <a:spcAft>
                <a:spcPts val="0"/>
              </a:spcAft>
              <a:buClr>
                <a:schemeClr val="dk1"/>
              </a:buClr>
              <a:buSzPts val="2400"/>
              <a:buNone/>
            </a:pPr>
            <a:r>
              <a:rPr lang="en-US" b="1" dirty="0">
                <a:solidFill>
                  <a:schemeClr val="accent3"/>
                </a:solidFill>
              </a:rPr>
              <a:t>Microsoft Challenge</a:t>
            </a:r>
            <a:r>
              <a:rPr lang="en-US" dirty="0">
                <a:solidFill>
                  <a:schemeClr val="accent3"/>
                </a:solidFill>
              </a:rPr>
              <a:t> </a:t>
            </a:r>
            <a:endParaRPr dirty="0">
              <a:solidFill>
                <a:schemeClr val="accent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169"/>
        <p:cNvGrpSpPr/>
        <p:nvPr/>
      </p:nvGrpSpPr>
      <p:grpSpPr>
        <a:xfrm>
          <a:off x="0" y="0"/>
          <a:ext cx="0" cy="0"/>
          <a:chOff x="0" y="0"/>
          <a:chExt cx="0" cy="0"/>
        </a:xfrm>
      </p:grpSpPr>
      <p:sp>
        <p:nvSpPr>
          <p:cNvPr id="170" name="Google Shape;170;p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92D050"/>
              </a:buClr>
              <a:buSzPts val="4400"/>
              <a:buFont typeface="Play"/>
              <a:buNone/>
            </a:pPr>
            <a:r>
              <a:rPr lang="en-US" sz="4400">
                <a:solidFill>
                  <a:srgbClr val="92D050"/>
                </a:solidFill>
              </a:rPr>
              <a:t>Conclusion</a:t>
            </a:r>
            <a:endParaRPr/>
          </a:p>
        </p:txBody>
      </p:sp>
      <p:sp>
        <p:nvSpPr>
          <p:cNvPr id="171" name="Google Shape;171;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342900" algn="l" rtl="0">
              <a:lnSpc>
                <a:spcPct val="90000"/>
              </a:lnSpc>
              <a:spcBef>
                <a:spcPts val="1000"/>
              </a:spcBef>
              <a:spcAft>
                <a:spcPts val="0"/>
              </a:spcAft>
              <a:buSzPts val="1800"/>
              <a:buChar char="•"/>
            </a:pPr>
            <a:r>
              <a:rPr lang="en-US" dirty="0">
                <a:latin typeface="+mn-lt"/>
              </a:rPr>
              <a:t>We have successfully developed a working implementation of QAOA using Q# and Python.</a:t>
            </a:r>
            <a:endParaRPr dirty="0">
              <a:latin typeface="+mn-lt"/>
            </a:endParaRPr>
          </a:p>
          <a:p>
            <a:pPr marL="457200" lvl="0" indent="0" algn="l" rtl="0">
              <a:lnSpc>
                <a:spcPct val="90000"/>
              </a:lnSpc>
              <a:spcBef>
                <a:spcPts val="1000"/>
              </a:spcBef>
              <a:spcAft>
                <a:spcPts val="0"/>
              </a:spcAft>
              <a:buNone/>
            </a:pPr>
            <a:endParaRPr dirty="0">
              <a:latin typeface="+mn-lt"/>
            </a:endParaRPr>
          </a:p>
          <a:p>
            <a:pPr marL="457200" lvl="0" indent="-342900" algn="l" rtl="0">
              <a:lnSpc>
                <a:spcPct val="90000"/>
              </a:lnSpc>
              <a:spcBef>
                <a:spcPts val="1000"/>
              </a:spcBef>
              <a:spcAft>
                <a:spcPts val="0"/>
              </a:spcAft>
              <a:buSzPts val="1800"/>
              <a:buChar char="•"/>
            </a:pPr>
            <a:r>
              <a:rPr lang="en-US" dirty="0">
                <a:latin typeface="+mn-lt"/>
              </a:rPr>
              <a:t>Ran a comparison of various Quantum parameters and offered a data based recommendation of which values to use in order to optimize the success of QAOA</a:t>
            </a:r>
          </a:p>
          <a:p>
            <a:pPr marL="457200" lvl="0" indent="-342900" algn="l" rtl="0">
              <a:lnSpc>
                <a:spcPct val="90000"/>
              </a:lnSpc>
              <a:spcBef>
                <a:spcPts val="1000"/>
              </a:spcBef>
              <a:spcAft>
                <a:spcPts val="0"/>
              </a:spcAft>
              <a:buSzPts val="1800"/>
              <a:buChar char="•"/>
            </a:pPr>
            <a:endParaRPr lang="en-US" dirty="0">
              <a:latin typeface="+mn-lt"/>
            </a:endParaRPr>
          </a:p>
          <a:p>
            <a:pPr marL="457200" lvl="0" indent="-342900" algn="l" rtl="0">
              <a:lnSpc>
                <a:spcPct val="90000"/>
              </a:lnSpc>
              <a:spcBef>
                <a:spcPts val="1000"/>
              </a:spcBef>
              <a:spcAft>
                <a:spcPts val="0"/>
              </a:spcAft>
              <a:buSzPts val="1800"/>
              <a:buChar char="•"/>
            </a:pPr>
            <a:r>
              <a:rPr lang="en-US" dirty="0">
                <a:latin typeface="+mn-lt"/>
              </a:rPr>
              <a:t>Created a project that can be used for benchmarking different optimization problems that use QAOA</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92112-3E82-D5B3-8033-F88061A78BF1}"/>
              </a:ext>
            </a:extLst>
          </p:cNvPr>
          <p:cNvSpPr>
            <a:spLocks noGrp="1"/>
          </p:cNvSpPr>
          <p:nvPr>
            <p:ph type="title"/>
          </p:nvPr>
        </p:nvSpPr>
        <p:spPr/>
        <p:txBody>
          <a:bodyPr/>
          <a:lstStyle/>
          <a:p>
            <a:r>
              <a:rPr lang="en-US" dirty="0">
                <a:solidFill>
                  <a:schemeClr val="accent6"/>
                </a:solidFill>
              </a:rPr>
              <a:t>Possible Next Steps</a:t>
            </a:r>
          </a:p>
        </p:txBody>
      </p:sp>
      <p:sp>
        <p:nvSpPr>
          <p:cNvPr id="3" name="Text Placeholder 2">
            <a:extLst>
              <a:ext uri="{FF2B5EF4-FFF2-40B4-BE49-F238E27FC236}">
                <a16:creationId xmlns:a16="http://schemas.microsoft.com/office/drawing/2014/main" id="{CCCAC073-F07D-2776-E8BC-5604F4200C14}"/>
              </a:ext>
            </a:extLst>
          </p:cNvPr>
          <p:cNvSpPr>
            <a:spLocks noGrp="1"/>
          </p:cNvSpPr>
          <p:nvPr>
            <p:ph type="body" idx="1"/>
          </p:nvPr>
        </p:nvSpPr>
        <p:spPr/>
        <p:txBody>
          <a:bodyPr/>
          <a:lstStyle/>
          <a:p>
            <a:r>
              <a:rPr lang="en-US" dirty="0">
                <a:latin typeface="+mn-lt"/>
              </a:rPr>
              <a:t>Explore how the resource estimates change when the input list changes length (would the result be Linear? Exponential?)</a:t>
            </a:r>
          </a:p>
          <a:p>
            <a:r>
              <a:rPr lang="en-US" dirty="0">
                <a:latin typeface="+mn-lt"/>
              </a:rPr>
              <a:t>Study why incorrect partitions of our QAOA circuit have varying probabilities</a:t>
            </a:r>
          </a:p>
          <a:p>
            <a:r>
              <a:rPr lang="en-US" dirty="0">
                <a:latin typeface="+mn-lt"/>
              </a:rPr>
              <a:t>Explore resource estimates when we vary the number of layers in the QAOA circuit</a:t>
            </a:r>
          </a:p>
          <a:p>
            <a:r>
              <a:rPr lang="en-US" dirty="0">
                <a:latin typeface="+mn-lt"/>
              </a:rPr>
              <a:t>Determine a better split of our error budget between logical qubits, T States, and the synthesis of rotation gates. Rather than splitting it equally.</a:t>
            </a:r>
          </a:p>
        </p:txBody>
      </p:sp>
    </p:spTree>
    <p:extLst>
      <p:ext uri="{BB962C8B-B14F-4D97-AF65-F5344CB8AC3E}">
        <p14:creationId xmlns:p14="http://schemas.microsoft.com/office/powerpoint/2010/main" val="1845910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2FCB2D0-CB4F-709B-35D3-4A5A52F4E2DC}"/>
              </a:ext>
            </a:extLst>
          </p:cNvPr>
          <p:cNvSpPr>
            <a:spLocks noGrp="1"/>
          </p:cNvSpPr>
          <p:nvPr>
            <p:ph type="ctrTitle"/>
          </p:nvPr>
        </p:nvSpPr>
        <p:spPr>
          <a:xfrm>
            <a:off x="1524000" y="1122363"/>
            <a:ext cx="9144000" cy="2387600"/>
          </a:xfrm>
        </p:spPr>
        <p:txBody>
          <a:bodyPr/>
          <a:lstStyle/>
          <a:p>
            <a:r>
              <a:rPr lang="en-US" dirty="0"/>
              <a:t>THANKS!</a:t>
            </a:r>
          </a:p>
        </p:txBody>
      </p:sp>
      <p:sp>
        <p:nvSpPr>
          <p:cNvPr id="10" name="Subtitle 2">
            <a:extLst>
              <a:ext uri="{FF2B5EF4-FFF2-40B4-BE49-F238E27FC236}">
                <a16:creationId xmlns:a16="http://schemas.microsoft.com/office/drawing/2014/main" id="{D06E9C95-0309-95C9-5B9F-289C540A4287}"/>
              </a:ext>
            </a:extLst>
          </p:cNvPr>
          <p:cNvSpPr>
            <a:spLocks noGrp="1"/>
          </p:cNvSpPr>
          <p:nvPr>
            <p:ph type="subTitle" idx="1"/>
          </p:nvPr>
        </p:nvSpPr>
        <p:spPr>
          <a:xfrm>
            <a:off x="1524000" y="3602038"/>
            <a:ext cx="9144000" cy="1655762"/>
          </a:xfrm>
        </p:spPr>
        <p:txBody>
          <a:bodyPr/>
          <a:lstStyle/>
          <a:p>
            <a:r>
              <a:rPr lang="en-US" dirty="0">
                <a:latin typeface="+mn-lt"/>
              </a:rPr>
              <a:t>Presented by the Qu-Cats</a:t>
            </a:r>
          </a:p>
        </p:txBody>
      </p:sp>
      <p:sp>
        <p:nvSpPr>
          <p:cNvPr id="4" name="TextBox 3">
            <a:extLst>
              <a:ext uri="{FF2B5EF4-FFF2-40B4-BE49-F238E27FC236}">
                <a16:creationId xmlns:a16="http://schemas.microsoft.com/office/drawing/2014/main" id="{10972EC8-AEC3-76C8-B824-2DA5F28012A2}"/>
              </a:ext>
            </a:extLst>
          </p:cNvPr>
          <p:cNvSpPr txBox="1"/>
          <p:nvPr/>
        </p:nvSpPr>
        <p:spPr>
          <a:xfrm>
            <a:off x="131375" y="6043264"/>
            <a:ext cx="10278776" cy="523220"/>
          </a:xfrm>
          <a:prstGeom prst="rect">
            <a:avLst/>
          </a:prstGeom>
          <a:noFill/>
        </p:spPr>
        <p:txBody>
          <a:bodyPr wrap="none" rtlCol="0">
            <a:spAutoFit/>
          </a:bodyPr>
          <a:lstStyle/>
          <a:p>
            <a:r>
              <a:rPr lang="en-US" sz="2800" dirty="0"/>
              <a:t>Special thanks to </a:t>
            </a:r>
            <a:r>
              <a:rPr lang="en-US" sz="2800" dirty="0" err="1"/>
              <a:t>Qrise</a:t>
            </a:r>
            <a:r>
              <a:rPr lang="en-US" sz="2800" dirty="0"/>
              <a:t> and Microsoft for supporting this project</a:t>
            </a:r>
          </a:p>
        </p:txBody>
      </p:sp>
    </p:spTree>
    <p:extLst>
      <p:ext uri="{BB962C8B-B14F-4D97-AF65-F5344CB8AC3E}">
        <p14:creationId xmlns:p14="http://schemas.microsoft.com/office/powerpoint/2010/main" val="1079368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75"/>
        <p:cNvGrpSpPr/>
        <p:nvPr/>
      </p:nvGrpSpPr>
      <p:grpSpPr>
        <a:xfrm>
          <a:off x="0" y="0"/>
          <a:ext cx="0" cy="0"/>
          <a:chOff x="0" y="0"/>
          <a:chExt cx="0" cy="0"/>
        </a:xfrm>
      </p:grpSpPr>
      <p:sp>
        <p:nvSpPr>
          <p:cNvPr id="176" name="Google Shape;176;p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75316"/>
              </a:buClr>
              <a:buSzPts val="4400"/>
              <a:buFont typeface="Play"/>
              <a:buNone/>
            </a:pPr>
            <a:r>
              <a:rPr lang="en-US" dirty="0">
                <a:solidFill>
                  <a:srgbClr val="275316"/>
                </a:solidFill>
              </a:rPr>
              <a:t>Reference</a:t>
            </a:r>
            <a:endParaRPr dirty="0"/>
          </a:p>
        </p:txBody>
      </p:sp>
      <p:sp>
        <p:nvSpPr>
          <p:cNvPr id="177" name="Google Shape;177;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Clr>
                <a:schemeClr val="dk1"/>
              </a:buClr>
              <a:buSzPts val="2800"/>
              <a:buNone/>
            </a:pPr>
            <a:r>
              <a:rPr lang="en-US" sz="1900" dirty="0">
                <a:latin typeface="+mn-lt"/>
              </a:rPr>
              <a:t>[1] </a:t>
            </a:r>
            <a:r>
              <a:rPr lang="en-US" sz="1900" dirty="0" err="1">
                <a:latin typeface="+mn-lt"/>
              </a:rPr>
              <a:t>Lotshaw</a:t>
            </a:r>
            <a:r>
              <a:rPr lang="en-US" sz="1900" dirty="0">
                <a:latin typeface="+mn-lt"/>
              </a:rPr>
              <a:t>, P.C., Nguyen, T., Santana, A. </a:t>
            </a:r>
            <a:r>
              <a:rPr lang="en-US" sz="1900" i="1" dirty="0">
                <a:latin typeface="+mn-lt"/>
              </a:rPr>
              <a:t>et al.</a:t>
            </a:r>
            <a:r>
              <a:rPr lang="en-US" sz="1900" dirty="0">
                <a:latin typeface="+mn-lt"/>
              </a:rPr>
              <a:t> Scaling quantum approximate optimization on near-term hardware. </a:t>
            </a:r>
            <a:r>
              <a:rPr lang="en-US" sz="1900" i="1" dirty="0">
                <a:latin typeface="+mn-lt"/>
              </a:rPr>
              <a:t>Sci Rep</a:t>
            </a:r>
            <a:r>
              <a:rPr lang="en-US" sz="1900" dirty="0">
                <a:latin typeface="+mn-lt"/>
              </a:rPr>
              <a:t> </a:t>
            </a:r>
            <a:r>
              <a:rPr lang="en-US" sz="1900" b="1" dirty="0">
                <a:latin typeface="+mn-lt"/>
              </a:rPr>
              <a:t>12</a:t>
            </a:r>
            <a:r>
              <a:rPr lang="en-US" sz="1900" dirty="0">
                <a:latin typeface="+mn-lt"/>
              </a:rPr>
              <a:t>, 12388 (2022). </a:t>
            </a:r>
            <a:r>
              <a:rPr lang="en-US" sz="1900" u="sng" dirty="0">
                <a:solidFill>
                  <a:schemeClr val="hlink"/>
                </a:solidFill>
                <a:latin typeface="+mn-lt"/>
                <a:hlinkClick r:id="rId3"/>
              </a:rPr>
              <a:t>https://doi.org/10.1038/s41598-022-14767-w</a:t>
            </a:r>
            <a:r>
              <a:rPr lang="en-US" sz="1900" dirty="0">
                <a:latin typeface="+mn-lt"/>
              </a:rPr>
              <a:t>.</a:t>
            </a:r>
            <a:endParaRPr sz="1900" dirty="0">
              <a:latin typeface="+mn-lt"/>
            </a:endParaRPr>
          </a:p>
          <a:p>
            <a:pPr marL="0" lvl="0" indent="0" algn="just" rtl="0">
              <a:spcBef>
                <a:spcPts val="0"/>
              </a:spcBef>
              <a:spcAft>
                <a:spcPts val="0"/>
              </a:spcAft>
              <a:buClr>
                <a:schemeClr val="dk1"/>
              </a:buClr>
              <a:buSzPts val="1100"/>
              <a:buFont typeface="Arial"/>
              <a:buNone/>
            </a:pPr>
            <a:r>
              <a:rPr lang="en-US" sz="1900" dirty="0">
                <a:latin typeface="+mn-lt"/>
              </a:rPr>
              <a:t>[2] Edward Farhi, Jeffrey Goldstone, and Sam Gutmann. A Quantum Approximate Optimization</a:t>
            </a:r>
            <a:endParaRPr sz="1900" dirty="0">
              <a:latin typeface="+mn-lt"/>
            </a:endParaRPr>
          </a:p>
          <a:p>
            <a:pPr marL="0" lvl="0" indent="0" algn="just" rtl="0">
              <a:lnSpc>
                <a:spcPct val="90000"/>
              </a:lnSpc>
              <a:spcBef>
                <a:spcPts val="0"/>
              </a:spcBef>
              <a:spcAft>
                <a:spcPts val="0"/>
              </a:spcAft>
              <a:buClr>
                <a:schemeClr val="dk1"/>
              </a:buClr>
              <a:buSzPts val="2800"/>
              <a:buNone/>
            </a:pPr>
            <a:r>
              <a:rPr lang="en-US" sz="1900" dirty="0">
                <a:latin typeface="+mn-lt"/>
              </a:rPr>
              <a:t>Algorithm. arXiv:1411.4028 [quant-</a:t>
            </a:r>
            <a:r>
              <a:rPr lang="en-US" sz="1900" dirty="0" err="1">
                <a:latin typeface="+mn-lt"/>
              </a:rPr>
              <a:t>ph</a:t>
            </a:r>
            <a:r>
              <a:rPr lang="en-US" sz="1900" dirty="0">
                <a:latin typeface="+mn-lt"/>
              </a:rPr>
              <a:t>], (arXiv:1411.4028), November 2014.</a:t>
            </a:r>
            <a:endParaRPr sz="1900" dirty="0">
              <a:latin typeface="+mn-l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92"/>
        <p:cNvGrpSpPr/>
        <p:nvPr/>
      </p:nvGrpSpPr>
      <p:grpSpPr>
        <a:xfrm>
          <a:off x="0" y="0"/>
          <a:ext cx="0" cy="0"/>
          <a:chOff x="0" y="0"/>
          <a:chExt cx="0" cy="0"/>
        </a:xfrm>
      </p:grpSpPr>
      <p:sp>
        <p:nvSpPr>
          <p:cNvPr id="93" name="Google Shape;93;p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12501B"/>
              </a:buClr>
              <a:buSzPts val="4400"/>
              <a:buFont typeface="Play"/>
              <a:buNone/>
            </a:pPr>
            <a:r>
              <a:rPr lang="en-US" sz="4400">
                <a:solidFill>
                  <a:srgbClr val="12501B"/>
                </a:solidFill>
              </a:rPr>
              <a:t>Team  - </a:t>
            </a:r>
            <a:r>
              <a:rPr lang="en-US" sz="4400">
                <a:solidFill>
                  <a:srgbClr val="BF4F14"/>
                </a:solidFill>
              </a:rPr>
              <a:t>Qu-Cats “We are not dead yet”</a:t>
            </a:r>
            <a:endParaRPr/>
          </a:p>
        </p:txBody>
      </p:sp>
      <p:sp>
        <p:nvSpPr>
          <p:cNvPr id="95" name="Google Shape;95;p2"/>
          <p:cNvSpPr/>
          <p:nvPr/>
        </p:nvSpPr>
        <p:spPr>
          <a:xfrm>
            <a:off x="3187620" y="4203686"/>
            <a:ext cx="1598307" cy="1407097"/>
          </a:xfrm>
          <a:prstGeom prst="ellipse">
            <a:avLst/>
          </a:prstGeom>
          <a:solidFill>
            <a:schemeClr val="lt1"/>
          </a:solidFill>
          <a:ln w="1905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 name="Google Shape;96;p2"/>
          <p:cNvSpPr txBox="1"/>
          <p:nvPr/>
        </p:nvSpPr>
        <p:spPr>
          <a:xfrm>
            <a:off x="1329950" y="3190275"/>
            <a:ext cx="219570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Katie Harrison</a:t>
            </a:r>
            <a:endParaRPr sz="1400" b="0" i="0" u="none" strike="noStrike" cap="none" dirty="0">
              <a:solidFill>
                <a:srgbClr val="000000"/>
              </a:solidFill>
              <a:latin typeface="Arial"/>
              <a:ea typeface="Arial"/>
              <a:cs typeface="Arial"/>
              <a:sym typeface="Arial"/>
            </a:endParaRPr>
          </a:p>
        </p:txBody>
      </p:sp>
      <p:sp>
        <p:nvSpPr>
          <p:cNvPr id="97" name="Google Shape;97;p2"/>
          <p:cNvSpPr txBox="1"/>
          <p:nvPr/>
        </p:nvSpPr>
        <p:spPr>
          <a:xfrm>
            <a:off x="4785927" y="3217110"/>
            <a:ext cx="263813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Muhammad Waqar</a:t>
            </a:r>
            <a:endParaRPr sz="1400" b="0" i="0" u="none" strike="noStrike" cap="none" dirty="0">
              <a:solidFill>
                <a:srgbClr val="000000"/>
              </a:solidFill>
              <a:latin typeface="Arial"/>
              <a:ea typeface="Arial"/>
              <a:cs typeface="Arial"/>
              <a:sym typeface="Arial"/>
            </a:endParaRPr>
          </a:p>
        </p:txBody>
      </p:sp>
      <p:sp>
        <p:nvSpPr>
          <p:cNvPr id="98" name="Google Shape;98;p2"/>
          <p:cNvSpPr txBox="1"/>
          <p:nvPr/>
        </p:nvSpPr>
        <p:spPr>
          <a:xfrm>
            <a:off x="7065668" y="5776270"/>
            <a:ext cx="1598307"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Arial"/>
                <a:ea typeface="Arial"/>
                <a:cs typeface="Arial"/>
                <a:sym typeface="Arial"/>
              </a:rPr>
              <a:t>Sarah </a:t>
            </a:r>
            <a:r>
              <a:rPr lang="en-US" sz="1800" b="0" i="0" u="none" strike="noStrike" cap="none" dirty="0" err="1">
                <a:solidFill>
                  <a:schemeClr val="dk1"/>
                </a:solidFill>
                <a:latin typeface="Arial"/>
                <a:ea typeface="Arial"/>
                <a:cs typeface="Arial"/>
                <a:sym typeface="Arial"/>
              </a:rPr>
              <a:t>Dweik</a:t>
            </a:r>
            <a:endParaRPr sz="1800" b="0" i="0" u="none" strike="noStrike" cap="none" dirty="0">
              <a:solidFill>
                <a:schemeClr val="dk1"/>
              </a:solidFill>
              <a:latin typeface="Arial"/>
              <a:ea typeface="Arial"/>
              <a:cs typeface="Arial"/>
              <a:sym typeface="Arial"/>
            </a:endParaRPr>
          </a:p>
        </p:txBody>
      </p:sp>
      <p:sp>
        <p:nvSpPr>
          <p:cNvPr id="99" name="Google Shape;99;p2"/>
          <p:cNvSpPr txBox="1"/>
          <p:nvPr/>
        </p:nvSpPr>
        <p:spPr>
          <a:xfrm>
            <a:off x="3187620" y="5731014"/>
            <a:ext cx="15984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Arial"/>
                <a:ea typeface="Arial"/>
                <a:cs typeface="Arial"/>
                <a:sym typeface="Arial"/>
              </a:rPr>
              <a:t>Nikhil Londhe</a:t>
            </a:r>
            <a:endParaRPr sz="18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800"/>
              <a:buFont typeface="Arial"/>
              <a:buNone/>
            </a:pPr>
            <a:endParaRPr sz="1400" b="0" i="0" u="none" strike="noStrike" cap="none">
              <a:solidFill>
                <a:srgbClr val="000000"/>
              </a:solidFill>
              <a:latin typeface="Arial"/>
              <a:ea typeface="Arial"/>
              <a:cs typeface="Arial"/>
              <a:sym typeface="Arial"/>
            </a:endParaRPr>
          </a:p>
        </p:txBody>
      </p:sp>
      <p:pic>
        <p:nvPicPr>
          <p:cNvPr id="102" name="Google Shape;102;p2" descr="A person in a white shirt&#10;&#10;Description automatically generated"/>
          <p:cNvPicPr preferRelativeResize="0"/>
          <p:nvPr/>
        </p:nvPicPr>
        <p:blipFill rotWithShape="1">
          <a:blip r:embed="rId3">
            <a:alphaModFix/>
          </a:blip>
          <a:srcRect/>
          <a:stretch/>
        </p:blipFill>
        <p:spPr>
          <a:xfrm>
            <a:off x="5290424" y="1714374"/>
            <a:ext cx="1499100" cy="1437000"/>
          </a:xfrm>
          <a:prstGeom prst="ellipse">
            <a:avLst/>
          </a:prstGeom>
          <a:noFill/>
          <a:ln>
            <a:noFill/>
          </a:ln>
        </p:spPr>
      </p:pic>
      <p:pic>
        <p:nvPicPr>
          <p:cNvPr id="103" name="Google Shape;103;p2"/>
          <p:cNvPicPr preferRelativeResize="0"/>
          <p:nvPr/>
        </p:nvPicPr>
        <p:blipFill rotWithShape="1">
          <a:blip r:embed="rId4">
            <a:alphaModFix/>
          </a:blip>
          <a:srcRect/>
          <a:stretch/>
        </p:blipFill>
        <p:spPr>
          <a:xfrm>
            <a:off x="3203375" y="4195283"/>
            <a:ext cx="1566900" cy="1423800"/>
          </a:xfrm>
          <a:prstGeom prst="ellipse">
            <a:avLst/>
          </a:prstGeom>
          <a:noFill/>
          <a:ln>
            <a:noFill/>
          </a:ln>
        </p:spPr>
      </p:pic>
      <p:pic>
        <p:nvPicPr>
          <p:cNvPr id="104" name="Google Shape;104;p2" descr="&#10;"/>
          <p:cNvPicPr preferRelativeResize="0"/>
          <p:nvPr/>
        </p:nvPicPr>
        <p:blipFill rotWithShape="1">
          <a:blip r:embed="rId5">
            <a:alphaModFix/>
          </a:blip>
          <a:srcRect t="10932" b="27683"/>
          <a:stretch/>
        </p:blipFill>
        <p:spPr>
          <a:xfrm>
            <a:off x="1657850" y="1606650"/>
            <a:ext cx="1499100" cy="1521000"/>
          </a:xfrm>
          <a:prstGeom prst="ellipse">
            <a:avLst/>
          </a:prstGeom>
          <a:noFill/>
          <a:ln>
            <a:noFill/>
          </a:ln>
        </p:spPr>
      </p:pic>
      <p:pic>
        <p:nvPicPr>
          <p:cNvPr id="105" name="Google Shape;105;p2"/>
          <p:cNvPicPr preferRelativeResize="0"/>
          <p:nvPr/>
        </p:nvPicPr>
        <p:blipFill rotWithShape="1">
          <a:blip r:embed="rId6">
            <a:alphaModFix/>
          </a:blip>
          <a:srcRect/>
          <a:stretch/>
        </p:blipFill>
        <p:spPr>
          <a:xfrm>
            <a:off x="7007220" y="4038095"/>
            <a:ext cx="1715204" cy="1738175"/>
          </a:xfrm>
          <a:prstGeom prst="rect">
            <a:avLst/>
          </a:prstGeom>
          <a:noFill/>
          <a:ln>
            <a:noFill/>
          </a:ln>
        </p:spPr>
      </p:pic>
      <mc:AlternateContent xmlns:mc="http://schemas.openxmlformats.org/markup-compatibility/2006">
        <mc:Choice xmlns:am3d="http://schemas.microsoft.com/office/drawing/2017/model3d" Requires="am3d">
          <p:graphicFrame>
            <p:nvGraphicFramePr>
              <p:cNvPr id="2" name="3D Model 1" descr="Kitten">
                <a:extLst>
                  <a:ext uri="{FF2B5EF4-FFF2-40B4-BE49-F238E27FC236}">
                    <a16:creationId xmlns:a16="http://schemas.microsoft.com/office/drawing/2014/main" id="{2482473C-85FD-7188-B24F-FB70AF8EA751}"/>
                  </a:ext>
                </a:extLst>
              </p:cNvPr>
              <p:cNvGraphicFramePr>
                <a:graphicFrameLocks noChangeAspect="1"/>
              </p:cNvGraphicFramePr>
              <p:nvPr>
                <p:extLst>
                  <p:ext uri="{D42A27DB-BD31-4B8C-83A1-F6EECF244321}">
                    <p14:modId xmlns:p14="http://schemas.microsoft.com/office/powerpoint/2010/main" val="3048675126"/>
                  </p:ext>
                </p:extLst>
              </p:nvPr>
            </p:nvGraphicFramePr>
            <p:xfrm>
              <a:off x="10698533" y="4882993"/>
              <a:ext cx="964416" cy="1455580"/>
            </p:xfrm>
            <a:graphic>
              <a:graphicData uri="http://schemas.microsoft.com/office/drawing/2017/model3d">
                <am3d:model3d r:embed="rId7">
                  <am3d:spPr>
                    <a:xfrm>
                      <a:off x="0" y="0"/>
                      <a:ext cx="964416" cy="1455580"/>
                    </a:xfrm>
                    <a:prstGeom prst="rect">
                      <a:avLst/>
                    </a:prstGeom>
                  </am3d:spPr>
                  <am3d:camera>
                    <am3d:pos x="0" y="0" z="70254461"/>
                    <am3d:up dx="0" dy="36000000" dz="0"/>
                    <am3d:lookAt x="0" y="0" z="0"/>
                    <am3d:perspective fov="2700000"/>
                  </am3d:camera>
                  <am3d:trans>
                    <am3d:meterPerModelUnit n="6527493" d="1000000"/>
                    <am3d:preTrans dx="0" dy="-18022680" dz="-72409"/>
                    <am3d:scale>
                      <am3d:sx n="1000000" d="1000000"/>
                      <am3d:sy n="1000000" d="1000000"/>
                      <am3d:sz n="1000000" d="1000000"/>
                    </am3d:scale>
                    <am3d:rot ax="1198596" ay="-66250" az="-24083"/>
                    <am3d:postTrans dx="0" dy="0" dz="0"/>
                  </am3d:trans>
                  <am3d:raster rName="Office3DRenderer" rVer="16.0.8326">
                    <am3d:blip r:embed="rId8"/>
                  </am3d:raster>
                  <am3d:objViewport viewportSz="203034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Kitten">
                <a:extLst>
                  <a:ext uri="{FF2B5EF4-FFF2-40B4-BE49-F238E27FC236}">
                    <a16:creationId xmlns:a16="http://schemas.microsoft.com/office/drawing/2014/main" id="{2482473C-85FD-7188-B24F-FB70AF8EA751}"/>
                  </a:ext>
                </a:extLst>
              </p:cNvPr>
              <p:cNvPicPr>
                <a:picLocks noGrp="1" noRot="1" noChangeAspect="1" noMove="1" noResize="1" noEditPoints="1" noAdjustHandles="1" noChangeArrowheads="1" noChangeShapeType="1" noCrop="1"/>
              </p:cNvPicPr>
              <p:nvPr/>
            </p:nvPicPr>
            <p:blipFill>
              <a:blip r:embed="rId8"/>
              <a:stretch>
                <a:fillRect/>
              </a:stretch>
            </p:blipFill>
            <p:spPr>
              <a:xfrm>
                <a:off x="10698533" y="4882993"/>
                <a:ext cx="964416" cy="1455580"/>
              </a:xfrm>
              <a:prstGeom prst="rect">
                <a:avLst/>
              </a:prstGeom>
            </p:spPr>
          </p:pic>
        </mc:Fallback>
      </mc:AlternateContent>
      <p:sp>
        <p:nvSpPr>
          <p:cNvPr id="3" name="Oval 2">
            <a:extLst>
              <a:ext uri="{FF2B5EF4-FFF2-40B4-BE49-F238E27FC236}">
                <a16:creationId xmlns:a16="http://schemas.microsoft.com/office/drawing/2014/main" id="{31B02496-F7EE-F6C5-4A48-1D4C6B914946}"/>
              </a:ext>
            </a:extLst>
          </p:cNvPr>
          <p:cNvSpPr/>
          <p:nvPr/>
        </p:nvSpPr>
        <p:spPr>
          <a:xfrm>
            <a:off x="5359750" y="1714549"/>
            <a:ext cx="1360449" cy="1436825"/>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9" presetClass="emph" presetSubtype="2" repeatCount="indefinite" fill="hold" nodeType="withEffect">
                                  <p:stCondLst>
                                    <p:cond delay="0"/>
                                  </p:stCondLst>
                                  <p:childTnLst>
                                    <p:anim calcmode="lin" valueType="num">
                                      <p:cBhvr additive="sum">
                                        <p:cTn id="6" dur="2000" fill="hold"/>
                                        <p:tgtEl>
                                          <p:spTgt spid="2"/>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7" dur="2000" fill="hold"/>
                                        <p:tgtEl>
                                          <p:spTgt spid="2"/>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8" dur="2000" fill="hold"/>
                                        <p:tgtEl>
                                          <p:spTgt spid="2"/>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9" dur="2000" fill="hold"/>
                                        <p:tgtEl>
                                          <p:spTgt spid="2"/>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0" dur="2000" fill="hold"/>
                                        <p:tgtEl>
                                          <p:spTgt spid="2"/>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10"/>
        <p:cNvGrpSpPr/>
        <p:nvPr/>
      </p:nvGrpSpPr>
      <p:grpSpPr>
        <a:xfrm>
          <a:off x="0" y="0"/>
          <a:ext cx="0" cy="0"/>
          <a:chOff x="0" y="0"/>
          <a:chExt cx="0" cy="0"/>
        </a:xfrm>
      </p:grpSpPr>
      <p:sp>
        <p:nvSpPr>
          <p:cNvPr id="111" name="Google Shape;111;p3"/>
          <p:cNvSpPr txBox="1">
            <a:spLocks noGrp="1"/>
          </p:cNvSpPr>
          <p:nvPr>
            <p:ph type="title"/>
          </p:nvPr>
        </p:nvSpPr>
        <p:spPr>
          <a:xfrm>
            <a:off x="4136780" y="577078"/>
            <a:ext cx="4866300" cy="7710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rgbClr val="074F6A"/>
              </a:buClr>
              <a:buSzPts val="4800"/>
              <a:buFont typeface="Play"/>
              <a:buNone/>
            </a:pPr>
            <a:r>
              <a:rPr lang="en-US" sz="4800">
                <a:solidFill>
                  <a:srgbClr val="074F6A"/>
                </a:solidFill>
                <a:latin typeface="Play"/>
                <a:ea typeface="Play"/>
                <a:cs typeface="Play"/>
                <a:sym typeface="Play"/>
              </a:rPr>
              <a:t>Contents</a:t>
            </a:r>
            <a:endParaRPr/>
          </a:p>
        </p:txBody>
      </p:sp>
      <p:pic>
        <p:nvPicPr>
          <p:cNvPr id="112" name="Google Shape;112;p3" descr="Check List"/>
          <p:cNvPicPr preferRelativeResize="0"/>
          <p:nvPr/>
        </p:nvPicPr>
        <p:blipFill rotWithShape="1">
          <a:blip r:embed="rId3">
            <a:alphaModFix/>
          </a:blip>
          <a:srcRect/>
          <a:stretch/>
        </p:blipFill>
        <p:spPr>
          <a:xfrm>
            <a:off x="284516" y="1576573"/>
            <a:ext cx="4141760" cy="4672494"/>
          </a:xfrm>
          <a:custGeom>
            <a:avLst/>
            <a:gdLst/>
            <a:ahLst/>
            <a:cxnLst/>
            <a:rect l="l" t="t" r="r" b="b"/>
            <a:pathLst>
              <a:path w="4141760" h="4377846" extrusionOk="0">
                <a:moveTo>
                  <a:pt x="0" y="0"/>
                </a:moveTo>
                <a:lnTo>
                  <a:pt x="4141760" y="0"/>
                </a:lnTo>
                <a:lnTo>
                  <a:pt x="4141760" y="4377846"/>
                </a:lnTo>
                <a:lnTo>
                  <a:pt x="0" y="4377846"/>
                </a:lnTo>
                <a:close/>
              </a:path>
            </a:pathLst>
          </a:custGeom>
          <a:noFill/>
          <a:ln>
            <a:noFill/>
          </a:ln>
        </p:spPr>
      </p:pic>
      <p:sp>
        <p:nvSpPr>
          <p:cNvPr id="113" name="Google Shape;113;p3"/>
          <p:cNvSpPr txBox="1"/>
          <p:nvPr/>
        </p:nvSpPr>
        <p:spPr>
          <a:xfrm>
            <a:off x="4136774" y="1759300"/>
            <a:ext cx="5371200" cy="4765800"/>
          </a:xfrm>
          <a:prstGeom prst="rect">
            <a:avLst/>
          </a:prstGeom>
          <a:noFill/>
          <a:ln>
            <a:noFill/>
          </a:ln>
        </p:spPr>
        <p:txBody>
          <a:bodyPr spcFirstLastPara="1" wrap="square" lIns="91425" tIns="45700" rIns="91425" bIns="45700" anchor="t" anchorCtr="0">
            <a:noAutofit/>
          </a:bodyPr>
          <a:lstStyle/>
          <a:p>
            <a:pPr marL="0" marR="0" lvl="0" indent="0" algn="just" rtl="0">
              <a:lnSpc>
                <a:spcPct val="90000"/>
              </a:lnSpc>
              <a:spcBef>
                <a:spcPts val="0"/>
              </a:spcBef>
              <a:spcAft>
                <a:spcPts val="0"/>
              </a:spcAft>
              <a:buClr>
                <a:schemeClr val="dk1"/>
              </a:buClr>
              <a:buSzPts val="1800"/>
              <a:buFont typeface="Play"/>
              <a:buNone/>
            </a:pPr>
            <a:endParaRPr sz="1700" b="0" i="0" u="none" strike="noStrike" cap="none" dirty="0">
              <a:solidFill>
                <a:schemeClr val="dk2"/>
              </a:solidFill>
              <a:latin typeface="Play"/>
              <a:ea typeface="Play"/>
              <a:cs typeface="Play"/>
              <a:sym typeface="Play"/>
            </a:endParaRPr>
          </a:p>
          <a:p>
            <a:pPr marL="571500" marR="0" lvl="0" indent="-565150" algn="just" rtl="0">
              <a:lnSpc>
                <a:spcPct val="90000"/>
              </a:lnSpc>
              <a:spcBef>
                <a:spcPts val="0"/>
              </a:spcBef>
              <a:spcAft>
                <a:spcPts val="0"/>
              </a:spcAft>
              <a:buClr>
                <a:srgbClr val="78206E"/>
              </a:buClr>
              <a:buSzPts val="3500"/>
              <a:buFont typeface="Arial"/>
              <a:buChar char="•"/>
            </a:pPr>
            <a:r>
              <a:rPr lang="en-US" sz="3500" b="0" i="0" u="none" strike="noStrike" cap="none" dirty="0">
                <a:solidFill>
                  <a:srgbClr val="78206E"/>
                </a:solidFill>
                <a:latin typeface="Play"/>
                <a:ea typeface="Play"/>
                <a:cs typeface="Play"/>
                <a:sym typeface="Play"/>
              </a:rPr>
              <a:t>Project Selection</a:t>
            </a:r>
            <a:endParaRPr sz="1300" b="0" i="0" u="none" strike="noStrike" cap="none" dirty="0">
              <a:solidFill>
                <a:srgbClr val="000000"/>
              </a:solidFill>
              <a:latin typeface="Arial"/>
              <a:ea typeface="Arial"/>
              <a:cs typeface="Arial"/>
              <a:sym typeface="Arial"/>
            </a:endParaRPr>
          </a:p>
          <a:p>
            <a:pPr marL="571500" marR="0" lvl="0" indent="-463550" algn="just" rtl="0">
              <a:lnSpc>
                <a:spcPct val="90000"/>
              </a:lnSpc>
              <a:spcBef>
                <a:spcPts val="0"/>
              </a:spcBef>
              <a:spcAft>
                <a:spcPts val="0"/>
              </a:spcAft>
              <a:buClr>
                <a:schemeClr val="dk1"/>
              </a:buClr>
              <a:buSzPts val="1700"/>
              <a:buFont typeface="Arial"/>
              <a:buNone/>
            </a:pPr>
            <a:endParaRPr sz="1600" b="0" i="0" u="none" strike="noStrike" cap="none" dirty="0">
              <a:solidFill>
                <a:srgbClr val="78206E"/>
              </a:solidFill>
              <a:latin typeface="Play"/>
              <a:ea typeface="Play"/>
              <a:cs typeface="Play"/>
              <a:sym typeface="Play"/>
            </a:endParaRPr>
          </a:p>
          <a:p>
            <a:pPr marL="571500" marR="0" lvl="0" indent="-565150" algn="just" rtl="0">
              <a:lnSpc>
                <a:spcPct val="90000"/>
              </a:lnSpc>
              <a:spcBef>
                <a:spcPts val="0"/>
              </a:spcBef>
              <a:spcAft>
                <a:spcPts val="0"/>
              </a:spcAft>
              <a:buClr>
                <a:srgbClr val="92D050"/>
              </a:buClr>
              <a:buSzPts val="3500"/>
              <a:buFont typeface="Arial"/>
              <a:buChar char="•"/>
            </a:pPr>
            <a:r>
              <a:rPr lang="en-US" sz="3500" b="0" i="0" u="none" strike="noStrike" cap="none" dirty="0">
                <a:solidFill>
                  <a:srgbClr val="92D050"/>
                </a:solidFill>
                <a:latin typeface="Play"/>
                <a:ea typeface="Play"/>
                <a:cs typeface="Play"/>
                <a:sym typeface="Play"/>
              </a:rPr>
              <a:t>QAOA in Q#</a:t>
            </a:r>
            <a:endParaRPr sz="1300" b="0" i="0" u="none" strike="noStrike" cap="none" dirty="0">
              <a:solidFill>
                <a:srgbClr val="000000"/>
              </a:solidFill>
              <a:latin typeface="Arial"/>
              <a:ea typeface="Arial"/>
              <a:cs typeface="Arial"/>
              <a:sym typeface="Arial"/>
            </a:endParaRPr>
          </a:p>
          <a:p>
            <a:pPr marL="571500" marR="0" lvl="0" indent="-457200" algn="just" rtl="0">
              <a:lnSpc>
                <a:spcPct val="90000"/>
              </a:lnSpc>
              <a:spcBef>
                <a:spcPts val="0"/>
              </a:spcBef>
              <a:spcAft>
                <a:spcPts val="0"/>
              </a:spcAft>
              <a:buClr>
                <a:schemeClr val="dk1"/>
              </a:buClr>
              <a:buSzPts val="1800"/>
              <a:buFont typeface="Arial"/>
              <a:buNone/>
            </a:pPr>
            <a:endParaRPr sz="1700" b="0" i="0" u="none" strike="noStrike" cap="none" dirty="0">
              <a:solidFill>
                <a:schemeClr val="dk2"/>
              </a:solidFill>
              <a:latin typeface="Play"/>
              <a:ea typeface="Play"/>
              <a:cs typeface="Play"/>
              <a:sym typeface="Play"/>
            </a:endParaRPr>
          </a:p>
          <a:p>
            <a:pPr marL="571500" marR="0" lvl="0" indent="-565150" algn="just" rtl="0">
              <a:lnSpc>
                <a:spcPct val="90000"/>
              </a:lnSpc>
              <a:spcBef>
                <a:spcPts val="0"/>
              </a:spcBef>
              <a:spcAft>
                <a:spcPts val="0"/>
              </a:spcAft>
              <a:buClr>
                <a:srgbClr val="C00000"/>
              </a:buClr>
              <a:buSzPts val="3500"/>
              <a:buFont typeface="Arial"/>
              <a:buChar char="•"/>
            </a:pPr>
            <a:r>
              <a:rPr lang="en-US" sz="3500" b="0" i="0" u="none" strike="noStrike" cap="none" dirty="0">
                <a:solidFill>
                  <a:srgbClr val="C00000"/>
                </a:solidFill>
                <a:latin typeface="Play"/>
                <a:ea typeface="Play"/>
                <a:cs typeface="Play"/>
                <a:sym typeface="Play"/>
              </a:rPr>
              <a:t>Results &amp; Discussion</a:t>
            </a:r>
            <a:endParaRPr sz="1300" b="0" i="0" u="none" strike="noStrike" cap="none" dirty="0">
              <a:solidFill>
                <a:srgbClr val="000000"/>
              </a:solidFill>
              <a:latin typeface="Arial"/>
              <a:ea typeface="Arial"/>
              <a:cs typeface="Arial"/>
              <a:sym typeface="Arial"/>
            </a:endParaRPr>
          </a:p>
          <a:p>
            <a:pPr marL="571500" marR="0" lvl="0" indent="-463550" algn="just" rtl="0">
              <a:lnSpc>
                <a:spcPct val="90000"/>
              </a:lnSpc>
              <a:spcBef>
                <a:spcPts val="0"/>
              </a:spcBef>
              <a:spcAft>
                <a:spcPts val="0"/>
              </a:spcAft>
              <a:buClr>
                <a:schemeClr val="dk1"/>
              </a:buClr>
              <a:buSzPts val="1700"/>
              <a:buFont typeface="Arial"/>
              <a:buNone/>
            </a:pPr>
            <a:endParaRPr sz="1600" b="0" i="0" u="none" strike="noStrike" cap="none" dirty="0">
              <a:solidFill>
                <a:schemeClr val="dk2"/>
              </a:solidFill>
              <a:latin typeface="Play"/>
              <a:ea typeface="Play"/>
              <a:cs typeface="Play"/>
              <a:sym typeface="Play"/>
            </a:endParaRPr>
          </a:p>
          <a:p>
            <a:pPr marL="571500" marR="0" lvl="0" indent="-565150" algn="just" rtl="0">
              <a:lnSpc>
                <a:spcPct val="90000"/>
              </a:lnSpc>
              <a:spcBef>
                <a:spcPts val="0"/>
              </a:spcBef>
              <a:spcAft>
                <a:spcPts val="0"/>
              </a:spcAft>
              <a:buClr>
                <a:srgbClr val="92D050"/>
              </a:buClr>
              <a:buSzPts val="3500"/>
              <a:buFont typeface="Arial"/>
              <a:buChar char="•"/>
            </a:pPr>
            <a:r>
              <a:rPr lang="en-US" sz="3500" b="0" i="0" u="none" strike="noStrike" cap="none" dirty="0">
                <a:solidFill>
                  <a:srgbClr val="92D050"/>
                </a:solidFill>
                <a:latin typeface="Play"/>
                <a:ea typeface="Play"/>
                <a:cs typeface="Play"/>
                <a:sym typeface="Play"/>
              </a:rPr>
              <a:t>Conclusion/Next steps</a:t>
            </a:r>
            <a:endParaRPr sz="3500" b="0" i="0" u="none" strike="noStrike" cap="none" dirty="0">
              <a:solidFill>
                <a:srgbClr val="92D050"/>
              </a:solidFill>
              <a:latin typeface="Play"/>
              <a:ea typeface="Play"/>
              <a:cs typeface="Play"/>
              <a:sym typeface="Play"/>
            </a:endParaRPr>
          </a:p>
          <a:p>
            <a:pPr marL="571500" marR="0" lvl="0" indent="-463550" algn="just" rtl="0">
              <a:lnSpc>
                <a:spcPct val="90000"/>
              </a:lnSpc>
              <a:spcBef>
                <a:spcPts val="0"/>
              </a:spcBef>
              <a:spcAft>
                <a:spcPts val="0"/>
              </a:spcAft>
              <a:buClr>
                <a:schemeClr val="dk1"/>
              </a:buClr>
              <a:buSzPts val="1700"/>
              <a:buFont typeface="Arial"/>
              <a:buNone/>
            </a:pPr>
            <a:endParaRPr sz="1600" b="0" i="0" u="none" strike="noStrike" cap="none" dirty="0">
              <a:solidFill>
                <a:srgbClr val="C00000"/>
              </a:solidFill>
              <a:latin typeface="Play"/>
              <a:ea typeface="Play"/>
              <a:cs typeface="Play"/>
              <a:sym typeface="Play"/>
            </a:endParaRPr>
          </a:p>
          <a:p>
            <a:pPr marL="571500" marR="0" lvl="0" indent="-565150" algn="just" rtl="0">
              <a:lnSpc>
                <a:spcPct val="90000"/>
              </a:lnSpc>
              <a:spcBef>
                <a:spcPts val="0"/>
              </a:spcBef>
              <a:spcAft>
                <a:spcPts val="0"/>
              </a:spcAft>
              <a:buClr>
                <a:srgbClr val="275316"/>
              </a:buClr>
              <a:buSzPts val="3500"/>
              <a:buFont typeface="Arial"/>
              <a:buChar char="•"/>
            </a:pPr>
            <a:r>
              <a:rPr lang="en-US" sz="3500" b="0" i="0" u="none" strike="noStrike" cap="none" dirty="0">
                <a:solidFill>
                  <a:srgbClr val="275316"/>
                </a:solidFill>
                <a:latin typeface="Play"/>
                <a:ea typeface="Play"/>
                <a:cs typeface="Play"/>
                <a:sym typeface="Play"/>
              </a:rPr>
              <a:t>References</a:t>
            </a:r>
            <a:endParaRPr sz="1300" b="0" i="0" u="none" strike="noStrike" cap="none" dirty="0">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117"/>
        <p:cNvGrpSpPr/>
        <p:nvPr/>
      </p:nvGrpSpPr>
      <p:grpSpPr>
        <a:xfrm>
          <a:off x="0" y="0"/>
          <a:ext cx="0" cy="0"/>
          <a:chOff x="0" y="0"/>
          <a:chExt cx="0" cy="0"/>
        </a:xfrm>
      </p:grpSpPr>
      <p:sp>
        <p:nvSpPr>
          <p:cNvPr id="118" name="Google Shape;118;p4"/>
          <p:cNvSpPr txBox="1">
            <a:spLocks noGrp="1"/>
          </p:cNvSpPr>
          <p:nvPr>
            <p:ph type="body" idx="1"/>
          </p:nvPr>
        </p:nvSpPr>
        <p:spPr>
          <a:xfrm>
            <a:off x="838200" y="1825625"/>
            <a:ext cx="9779400" cy="4655100"/>
          </a:xfrm>
          <a:prstGeom prst="rect">
            <a:avLst/>
          </a:prstGeom>
          <a:noFill/>
          <a:ln>
            <a:noFill/>
          </a:ln>
        </p:spPr>
        <p:txBody>
          <a:bodyPr spcFirstLastPara="1" wrap="square" lIns="91425" tIns="45700" rIns="91425" bIns="45700" anchor="t" anchorCtr="0">
            <a:normAutofit lnSpcReduction="10000"/>
          </a:bodyPr>
          <a:lstStyle/>
          <a:p>
            <a:pPr marL="628650" lvl="0" indent="-514350" algn="l" rtl="0">
              <a:lnSpc>
                <a:spcPct val="150000"/>
              </a:lnSpc>
              <a:spcBef>
                <a:spcPts val="500"/>
              </a:spcBef>
              <a:spcAft>
                <a:spcPts val="0"/>
              </a:spcAft>
              <a:buSzPts val="1800"/>
              <a:buFont typeface="+mj-lt"/>
              <a:buAutoNum type="arabicPeriod"/>
            </a:pPr>
            <a:r>
              <a:rPr lang="en-US" dirty="0">
                <a:latin typeface="+mn-lt"/>
              </a:rPr>
              <a:t>QAOA shows promise for improving the runtime of Quadratic Unconstrained Binary Optimization problems that are NP</a:t>
            </a:r>
          </a:p>
          <a:p>
            <a:pPr marL="628650" lvl="0" indent="-514350" algn="l" rtl="0">
              <a:lnSpc>
                <a:spcPct val="150000"/>
              </a:lnSpc>
              <a:spcBef>
                <a:spcPts val="500"/>
              </a:spcBef>
              <a:spcAft>
                <a:spcPts val="0"/>
              </a:spcAft>
              <a:buSzPts val="1800"/>
              <a:buFont typeface="+mj-lt"/>
              <a:buAutoNum type="arabicPeriod"/>
            </a:pPr>
            <a:r>
              <a:rPr lang="en-US" dirty="0">
                <a:latin typeface="+mn-lt"/>
              </a:rPr>
              <a:t>Little prior exploration: Our study uniquely </a:t>
            </a:r>
            <a:r>
              <a:rPr lang="en-US" dirty="0" err="1">
                <a:latin typeface="+mn-lt"/>
              </a:rPr>
              <a:t>emplys</a:t>
            </a:r>
            <a:r>
              <a:rPr lang="en-US" dirty="0">
                <a:latin typeface="+mn-lt"/>
              </a:rPr>
              <a:t> Microsoft’s Estimator to predict resources for QAOA implementation on quantum computers[].</a:t>
            </a:r>
          </a:p>
          <a:p>
            <a:pPr marL="628650" lvl="0" indent="-514350" algn="l" rtl="0">
              <a:lnSpc>
                <a:spcPct val="150000"/>
              </a:lnSpc>
              <a:spcBef>
                <a:spcPts val="500"/>
              </a:spcBef>
              <a:spcAft>
                <a:spcPts val="0"/>
              </a:spcAft>
              <a:buSzPts val="1800"/>
              <a:buFont typeface="+mj-lt"/>
              <a:buAutoNum type="arabicPeriod"/>
            </a:pPr>
            <a:r>
              <a:rPr lang="en-US" dirty="0">
                <a:latin typeface="+mn-lt"/>
              </a:rPr>
              <a:t>Learning opportunity</a:t>
            </a:r>
            <a:endParaRPr dirty="0">
              <a:latin typeface="+mn-lt"/>
            </a:endParaRPr>
          </a:p>
          <a:p>
            <a:pPr marL="0" lvl="0" indent="0" algn="l" rtl="0">
              <a:lnSpc>
                <a:spcPct val="100000"/>
              </a:lnSpc>
              <a:spcBef>
                <a:spcPts val="500"/>
              </a:spcBef>
              <a:spcAft>
                <a:spcPts val="0"/>
              </a:spcAft>
              <a:buSzPts val="1800"/>
              <a:buNone/>
            </a:pPr>
            <a:endParaRPr dirty="0"/>
          </a:p>
        </p:txBody>
      </p:sp>
      <p:sp>
        <p:nvSpPr>
          <p:cNvPr id="119" name="Google Shape;119;p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78206E"/>
              </a:buClr>
              <a:buSzPts val="4400"/>
              <a:buFont typeface="Play"/>
              <a:buNone/>
            </a:pPr>
            <a:r>
              <a:rPr lang="en-US" sz="4400">
                <a:solidFill>
                  <a:srgbClr val="78206E"/>
                </a:solidFill>
              </a:rPr>
              <a:t>Project Selection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124"/>
        <p:cNvGrpSpPr/>
        <p:nvPr/>
      </p:nvGrpSpPr>
      <p:grpSpPr>
        <a:xfrm>
          <a:off x="0" y="0"/>
          <a:ext cx="0" cy="0"/>
          <a:chOff x="0" y="0"/>
          <a:chExt cx="0" cy="0"/>
        </a:xfrm>
      </p:grpSpPr>
      <p:sp>
        <p:nvSpPr>
          <p:cNvPr id="125" name="Google Shape;125;g2ca66ca9546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1000"/>
              </a:spcAft>
              <a:buSzPts val="1800"/>
              <a:buNone/>
            </a:pPr>
            <a:r>
              <a:rPr lang="en-US"/>
              <a:t> Quantum Approximate Optimization Algorithm (QAOA)</a:t>
            </a:r>
            <a:endParaRPr/>
          </a:p>
        </p:txBody>
      </p:sp>
      <p:pic>
        <p:nvPicPr>
          <p:cNvPr id="126" name="Google Shape;126;g2ca66ca9546_0_0"/>
          <p:cNvPicPr preferRelativeResize="0"/>
          <p:nvPr/>
        </p:nvPicPr>
        <p:blipFill rotWithShape="1">
          <a:blip r:embed="rId3">
            <a:alphaModFix/>
          </a:blip>
          <a:srcRect/>
          <a:stretch/>
        </p:blipFill>
        <p:spPr>
          <a:xfrm>
            <a:off x="7429275" y="1538425"/>
            <a:ext cx="4406150" cy="3906775"/>
          </a:xfrm>
          <a:prstGeom prst="rect">
            <a:avLst/>
          </a:prstGeom>
          <a:noFill/>
          <a:ln>
            <a:noFill/>
          </a:ln>
        </p:spPr>
      </p:pic>
      <p:sp>
        <p:nvSpPr>
          <p:cNvPr id="127" name="Google Shape;127;g2ca66ca9546_0_0"/>
          <p:cNvSpPr txBox="1"/>
          <p:nvPr/>
        </p:nvSpPr>
        <p:spPr>
          <a:xfrm>
            <a:off x="7744600" y="5424625"/>
            <a:ext cx="39384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Image Ref - Google Quantum AI - QAOA example problems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28" name="Google Shape;128;g2ca66ca9546_0_0"/>
          <p:cNvSpPr txBox="1">
            <a:spLocks noGrp="1"/>
          </p:cNvSpPr>
          <p:nvPr>
            <p:ph type="body" idx="1"/>
          </p:nvPr>
        </p:nvSpPr>
        <p:spPr>
          <a:xfrm>
            <a:off x="838200" y="1901825"/>
            <a:ext cx="6640800" cy="1415100"/>
          </a:xfrm>
          <a:prstGeom prst="rect">
            <a:avLst/>
          </a:prstGeom>
          <a:noFill/>
          <a:ln>
            <a:noFill/>
          </a:ln>
        </p:spPr>
        <p:txBody>
          <a:bodyPr spcFirstLastPara="1" wrap="square" lIns="91425" tIns="45700" rIns="91425" bIns="45700" anchor="t" anchorCtr="0">
            <a:noAutofit/>
          </a:bodyPr>
          <a:lstStyle/>
          <a:p>
            <a:pPr marL="457200" lvl="0" indent="-368300" algn="l" rtl="0">
              <a:lnSpc>
                <a:spcPct val="100000"/>
              </a:lnSpc>
              <a:spcBef>
                <a:spcPts val="1000"/>
              </a:spcBef>
              <a:spcAft>
                <a:spcPts val="0"/>
              </a:spcAft>
              <a:buSzPts val="2200"/>
              <a:buChar char="•"/>
            </a:pPr>
            <a:r>
              <a:rPr lang="en-US" sz="2200"/>
              <a:t>QAOA [2] is an Quantum Algorithm to solve combinatorial optimization problems.</a:t>
            </a:r>
            <a:endParaRPr sz="2200"/>
          </a:p>
          <a:p>
            <a:pPr marL="457200" lvl="0" indent="-368300" algn="l" rtl="0">
              <a:lnSpc>
                <a:spcPct val="100000"/>
              </a:lnSpc>
              <a:spcBef>
                <a:spcPts val="0"/>
              </a:spcBef>
              <a:spcAft>
                <a:spcPts val="0"/>
              </a:spcAft>
              <a:buSzPts val="2200"/>
              <a:buChar char="•"/>
            </a:pPr>
            <a:r>
              <a:rPr lang="en-US" sz="2200"/>
              <a:t>Draws inspiration from the </a:t>
            </a:r>
            <a:r>
              <a:rPr lang="en-US" sz="2200" i="1"/>
              <a:t>Adiabatic Theorem</a:t>
            </a:r>
            <a:r>
              <a:rPr lang="en-US" sz="2200"/>
              <a:t>.</a:t>
            </a:r>
            <a:endParaRPr sz="2200"/>
          </a:p>
        </p:txBody>
      </p:sp>
      <p:sp>
        <p:nvSpPr>
          <p:cNvPr id="129" name="Google Shape;129;g2ca66ca9546_0_0"/>
          <p:cNvSpPr txBox="1"/>
          <p:nvPr/>
        </p:nvSpPr>
        <p:spPr>
          <a:xfrm>
            <a:off x="1075050" y="3081925"/>
            <a:ext cx="6035100" cy="32409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1200"/>
              </a:spcBef>
              <a:spcAft>
                <a:spcPts val="0"/>
              </a:spcAft>
              <a:buClr>
                <a:schemeClr val="dk1"/>
              </a:buClr>
              <a:buSzPts val="1100"/>
              <a:buFont typeface="Arial"/>
              <a:buNone/>
            </a:pPr>
            <a:r>
              <a:rPr lang="en-US" sz="2200" b="0" i="0" u="none" strike="noStrike" cap="none">
                <a:solidFill>
                  <a:schemeClr val="dk1"/>
                </a:solidFill>
                <a:latin typeface="Arial"/>
                <a:ea typeface="Arial"/>
                <a:cs typeface="Arial"/>
                <a:sym typeface="Arial"/>
              </a:rPr>
              <a:t>High level Overview:</a:t>
            </a:r>
            <a:endParaRPr sz="2200" b="0" i="0" u="none" strike="noStrike" cap="none">
              <a:solidFill>
                <a:schemeClr val="dk1"/>
              </a:solidFill>
              <a:latin typeface="Arial"/>
              <a:ea typeface="Arial"/>
              <a:cs typeface="Arial"/>
              <a:sym typeface="Arial"/>
            </a:endParaRPr>
          </a:p>
          <a:p>
            <a:pPr marL="457200" marR="0" lvl="0" indent="-349250" algn="l" rtl="0">
              <a:lnSpc>
                <a:spcPct val="115000"/>
              </a:lnSpc>
              <a:spcBef>
                <a:spcPts val="1200"/>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Prepare a quantum state that encodes all potential solutions.</a:t>
            </a:r>
            <a:endParaRPr sz="1900" b="0" i="0" u="none" strike="noStrike" cap="none">
              <a:solidFill>
                <a:schemeClr val="dk1"/>
              </a:solidFill>
              <a:latin typeface="Arial"/>
              <a:ea typeface="Arial"/>
              <a:cs typeface="Arial"/>
              <a:sym typeface="Arial"/>
            </a:endParaRPr>
          </a:p>
          <a:p>
            <a:pPr marL="457200" marR="0" lvl="0" indent="-349250" algn="l" rtl="0">
              <a:lnSpc>
                <a:spcPct val="115000"/>
              </a:lnSpc>
              <a:spcBef>
                <a:spcPts val="1000"/>
              </a:spcBef>
              <a:spcAft>
                <a:spcPts val="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Evolve the state using </a:t>
            </a:r>
            <a:r>
              <a:rPr lang="en-US" sz="1900" b="1" i="0" u="none" strike="noStrike" cap="none">
                <a:solidFill>
                  <a:schemeClr val="dk1"/>
                </a:solidFill>
                <a:latin typeface="Arial"/>
                <a:ea typeface="Arial"/>
                <a:cs typeface="Arial"/>
                <a:sym typeface="Arial"/>
              </a:rPr>
              <a:t>𝙥</a:t>
            </a:r>
            <a:r>
              <a:rPr lang="en-US" sz="1900" b="0" i="0" u="none" strike="noStrike" cap="none">
                <a:solidFill>
                  <a:schemeClr val="dk1"/>
                </a:solidFill>
                <a:latin typeface="Arial"/>
                <a:ea typeface="Arial"/>
                <a:cs typeface="Arial"/>
                <a:sym typeface="Arial"/>
              </a:rPr>
              <a:t> layers.</a:t>
            </a:r>
            <a:endParaRPr sz="1900" b="0" i="0" u="none" strike="noStrike" cap="none">
              <a:solidFill>
                <a:schemeClr val="dk1"/>
              </a:solidFill>
              <a:latin typeface="Arial"/>
              <a:ea typeface="Arial"/>
              <a:cs typeface="Arial"/>
              <a:sym typeface="Arial"/>
            </a:endParaRPr>
          </a:p>
          <a:p>
            <a:pPr marL="457200" marR="0" lvl="0" indent="-349250" algn="l" rtl="0">
              <a:lnSpc>
                <a:spcPct val="115000"/>
              </a:lnSpc>
              <a:spcBef>
                <a:spcPts val="1200"/>
              </a:spcBef>
              <a:spcAft>
                <a:spcPts val="1000"/>
              </a:spcAft>
              <a:buClr>
                <a:schemeClr val="dk1"/>
              </a:buClr>
              <a:buSzPts val="1900"/>
              <a:buFont typeface="Arial"/>
              <a:buChar char="•"/>
            </a:pPr>
            <a:r>
              <a:rPr lang="en-US" sz="1900" b="0" i="0" u="none" strike="noStrike" cap="none">
                <a:solidFill>
                  <a:schemeClr val="dk1"/>
                </a:solidFill>
                <a:latin typeface="Arial"/>
                <a:ea typeface="Arial"/>
                <a:cs typeface="Arial"/>
                <a:sym typeface="Arial"/>
              </a:rPr>
              <a:t>Tune the adjustable parameters (𝞫 and 𝞬) using an optimizer to find the optimal solution.</a:t>
            </a:r>
            <a:endParaRPr sz="2800" b="0" i="0" u="none" strike="noStrike" cap="non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sp>
        <p:nvSpPr>
          <p:cNvPr id="135" name="Google Shape;135;g2ca81b0df0d_0_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QAOA using Q# and Python</a:t>
            </a:r>
            <a:endParaRPr/>
          </a:p>
        </p:txBody>
      </p:sp>
      <p:pic>
        <p:nvPicPr>
          <p:cNvPr id="136" name="Google Shape;136;g2ca81b0df0d_0_10"/>
          <p:cNvPicPr preferRelativeResize="0"/>
          <p:nvPr/>
        </p:nvPicPr>
        <p:blipFill rotWithShape="1">
          <a:blip r:embed="rId3">
            <a:alphaModFix/>
          </a:blip>
          <a:srcRect/>
          <a:stretch/>
        </p:blipFill>
        <p:spPr>
          <a:xfrm>
            <a:off x="7429275" y="1538425"/>
            <a:ext cx="4406150" cy="3906775"/>
          </a:xfrm>
          <a:prstGeom prst="rect">
            <a:avLst/>
          </a:prstGeom>
          <a:noFill/>
          <a:ln>
            <a:noFill/>
          </a:ln>
        </p:spPr>
      </p:pic>
      <p:sp>
        <p:nvSpPr>
          <p:cNvPr id="137" name="Google Shape;137;g2ca81b0df0d_0_10"/>
          <p:cNvSpPr txBox="1"/>
          <p:nvPr/>
        </p:nvSpPr>
        <p:spPr>
          <a:xfrm>
            <a:off x="7744600" y="5424625"/>
            <a:ext cx="3938400" cy="7695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Arial"/>
                <a:ea typeface="Arial"/>
                <a:cs typeface="Arial"/>
                <a:sym typeface="Arial"/>
              </a:rPr>
              <a:t>Image Ref - Google Quantum AI - QAOA example problems</a:t>
            </a:r>
            <a:endParaRPr sz="12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Arial"/>
              <a:ea typeface="Arial"/>
              <a:cs typeface="Arial"/>
              <a:sym typeface="Arial"/>
            </a:endParaRPr>
          </a:p>
        </p:txBody>
      </p:sp>
      <p:sp>
        <p:nvSpPr>
          <p:cNvPr id="138" name="Google Shape;138;g2ca81b0df0d_0_10"/>
          <p:cNvSpPr txBox="1">
            <a:spLocks noGrp="1"/>
          </p:cNvSpPr>
          <p:nvPr>
            <p:ph type="body" idx="1"/>
          </p:nvPr>
        </p:nvSpPr>
        <p:spPr>
          <a:xfrm>
            <a:off x="838200" y="1825625"/>
            <a:ext cx="6640800" cy="4351200"/>
          </a:xfrm>
          <a:prstGeom prst="rect">
            <a:avLst/>
          </a:prstGeom>
          <a:noFill/>
          <a:ln>
            <a:noFill/>
          </a:ln>
        </p:spPr>
        <p:txBody>
          <a:bodyPr spcFirstLastPara="1" wrap="square" lIns="91425" tIns="45700" rIns="91425" bIns="45700" anchor="t" anchorCtr="0">
            <a:normAutofit/>
          </a:bodyPr>
          <a:lstStyle/>
          <a:p>
            <a:pPr marL="457200" lvl="0" indent="-368300" algn="l" rtl="0">
              <a:lnSpc>
                <a:spcPct val="90000"/>
              </a:lnSpc>
              <a:spcBef>
                <a:spcPts val="1000"/>
              </a:spcBef>
              <a:spcAft>
                <a:spcPts val="0"/>
              </a:spcAft>
              <a:buSzPts val="2200"/>
              <a:buAutoNum type="arabicPeriod"/>
            </a:pPr>
            <a:r>
              <a:rPr lang="en-US" sz="2200"/>
              <a:t>Formulate the optimization problem as a QUBO. </a:t>
            </a:r>
            <a:endParaRPr sz="2200"/>
          </a:p>
          <a:p>
            <a:pPr marL="457200" lvl="0" indent="-368300" algn="l" rtl="0">
              <a:lnSpc>
                <a:spcPct val="100000"/>
              </a:lnSpc>
              <a:spcBef>
                <a:spcPts val="1000"/>
              </a:spcBef>
              <a:spcAft>
                <a:spcPts val="0"/>
              </a:spcAft>
              <a:buSzPts val="2200"/>
              <a:buAutoNum type="arabicPeriod"/>
            </a:pPr>
            <a:r>
              <a:rPr lang="en-US" sz="2200"/>
              <a:t>Input the coefficients from QUBO and run the circuit. (Q#)</a:t>
            </a:r>
            <a:endParaRPr sz="2200"/>
          </a:p>
          <a:p>
            <a:pPr marL="457200" lvl="0" indent="-368300" algn="l" rtl="0">
              <a:lnSpc>
                <a:spcPct val="90000"/>
              </a:lnSpc>
              <a:spcBef>
                <a:spcPts val="1000"/>
              </a:spcBef>
              <a:spcAft>
                <a:spcPts val="0"/>
              </a:spcAft>
              <a:buSzPts val="2200"/>
              <a:buAutoNum type="arabicPeriod"/>
            </a:pPr>
            <a:r>
              <a:rPr lang="en-US" sz="2200"/>
              <a:t>Using the results of the QAOA circuit optimize the parameters using an optimizer (COBYLA). </a:t>
            </a:r>
            <a:endParaRPr sz="2200"/>
          </a:p>
          <a:p>
            <a:pPr marL="457200" lvl="0" indent="-368300" algn="l" rtl="0">
              <a:lnSpc>
                <a:spcPct val="90000"/>
              </a:lnSpc>
              <a:spcBef>
                <a:spcPts val="1000"/>
              </a:spcBef>
              <a:spcAft>
                <a:spcPts val="0"/>
              </a:spcAft>
              <a:buSzPts val="2200"/>
              <a:buAutoNum type="arabicPeriod"/>
            </a:pPr>
            <a:r>
              <a:rPr lang="en-US" sz="2200"/>
              <a:t>Run the QAOA circuit with optimal parameters to get the solution.</a:t>
            </a:r>
            <a:endParaRPr sz="2200"/>
          </a:p>
          <a:p>
            <a:pPr marL="457200" lvl="0" indent="0" algn="l" rtl="0">
              <a:lnSpc>
                <a:spcPct val="100000"/>
              </a:lnSpc>
              <a:spcBef>
                <a:spcPts val="1000"/>
              </a:spcBef>
              <a:spcAft>
                <a:spcPts val="1000"/>
              </a:spcAft>
              <a:buSzPts val="1800"/>
              <a:buNone/>
            </a:pPr>
            <a:endParaRPr sz="2200"/>
          </a:p>
        </p:txBody>
      </p:sp>
      <p:sp>
        <p:nvSpPr>
          <p:cNvPr id="139" name="Google Shape;139;g2ca81b0df0d_0_10"/>
          <p:cNvSpPr txBox="1"/>
          <p:nvPr/>
        </p:nvSpPr>
        <p:spPr>
          <a:xfrm>
            <a:off x="956700" y="4982900"/>
            <a:ext cx="6215100" cy="4725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dirty="0">
                <a:solidFill>
                  <a:schemeClr val="dk1"/>
                </a:solidFill>
                <a:latin typeface="Arial"/>
                <a:ea typeface="Arial"/>
                <a:cs typeface="Arial"/>
                <a:sym typeface="Arial"/>
              </a:rPr>
              <a:t>We tested our implementation by solving the </a:t>
            </a:r>
            <a:r>
              <a:rPr lang="en-US" sz="1500" b="0" i="1" u="none" strike="noStrike" cap="none" dirty="0">
                <a:solidFill>
                  <a:schemeClr val="dk1"/>
                </a:solidFill>
                <a:latin typeface="Arial"/>
                <a:ea typeface="Arial"/>
                <a:cs typeface="Arial"/>
                <a:sym typeface="Arial"/>
              </a:rPr>
              <a:t>Number Partition Problem</a:t>
            </a:r>
            <a:endParaRPr sz="1500" b="0" i="1" u="none" strike="noStrike" cap="none" dirty="0">
              <a:solidFill>
                <a:schemeClr val="dk1"/>
              </a:solidFill>
              <a:latin typeface="Arial"/>
              <a:ea typeface="Arial"/>
              <a:cs typeface="Arial"/>
              <a:sym typeface="Arial"/>
            </a:endParaRPr>
          </a:p>
        </p:txBody>
      </p:sp>
      <p:sp>
        <p:nvSpPr>
          <p:cNvPr id="140" name="Google Shape;140;g2ca81b0df0d_0_10"/>
          <p:cNvSpPr/>
          <p:nvPr/>
        </p:nvSpPr>
        <p:spPr>
          <a:xfrm>
            <a:off x="7587363" y="1538425"/>
            <a:ext cx="2991000" cy="3049800"/>
          </a:xfrm>
          <a:prstGeom prst="rect">
            <a:avLst/>
          </a:prstGeom>
          <a:noFill/>
          <a:ln w="38100" cap="flat" cmpd="sng">
            <a:solidFill>
              <a:srgbClr val="CC4125"/>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1" name="Google Shape;141;g2ca81b0df0d_0_10"/>
          <p:cNvCxnSpPr/>
          <p:nvPr/>
        </p:nvCxnSpPr>
        <p:spPr>
          <a:xfrm flipH="1">
            <a:off x="10671653" y="1851043"/>
            <a:ext cx="3000" cy="2844300"/>
          </a:xfrm>
          <a:prstGeom prst="straightConnector1">
            <a:avLst/>
          </a:prstGeom>
          <a:noFill/>
          <a:ln w="38100" cap="flat" cmpd="sng">
            <a:solidFill>
              <a:srgbClr val="0000FF"/>
            </a:solidFill>
            <a:prstDash val="solid"/>
            <a:round/>
            <a:headEnd type="none" w="sm" len="sm"/>
            <a:tailEnd type="none" w="sm" len="sm"/>
          </a:ln>
        </p:spPr>
      </p:cxnSp>
      <p:cxnSp>
        <p:nvCxnSpPr>
          <p:cNvPr id="142" name="Google Shape;142;g2ca81b0df0d_0_10"/>
          <p:cNvCxnSpPr/>
          <p:nvPr/>
        </p:nvCxnSpPr>
        <p:spPr>
          <a:xfrm>
            <a:off x="10683882" y="1849225"/>
            <a:ext cx="1096200" cy="6300"/>
          </a:xfrm>
          <a:prstGeom prst="straightConnector1">
            <a:avLst/>
          </a:prstGeom>
          <a:noFill/>
          <a:ln w="38100" cap="flat" cmpd="sng">
            <a:solidFill>
              <a:srgbClr val="0000FF"/>
            </a:solidFill>
            <a:prstDash val="solid"/>
            <a:round/>
            <a:headEnd type="none" w="sm" len="sm"/>
            <a:tailEnd type="none" w="sm" len="sm"/>
          </a:ln>
        </p:spPr>
      </p:cxnSp>
      <p:cxnSp>
        <p:nvCxnSpPr>
          <p:cNvPr id="143" name="Google Shape;143;g2ca81b0df0d_0_10"/>
          <p:cNvCxnSpPr/>
          <p:nvPr/>
        </p:nvCxnSpPr>
        <p:spPr>
          <a:xfrm flipH="1">
            <a:off x="11774050" y="1857975"/>
            <a:ext cx="4800" cy="3552900"/>
          </a:xfrm>
          <a:prstGeom prst="straightConnector1">
            <a:avLst/>
          </a:prstGeom>
          <a:noFill/>
          <a:ln w="38100" cap="flat" cmpd="sng">
            <a:solidFill>
              <a:srgbClr val="0000FF"/>
            </a:solidFill>
            <a:prstDash val="solid"/>
            <a:round/>
            <a:headEnd type="none" w="sm" len="sm"/>
            <a:tailEnd type="none" w="sm" len="sm"/>
          </a:ln>
        </p:spPr>
      </p:cxnSp>
      <p:cxnSp>
        <p:nvCxnSpPr>
          <p:cNvPr id="144" name="Google Shape;144;g2ca81b0df0d_0_10"/>
          <p:cNvCxnSpPr/>
          <p:nvPr/>
        </p:nvCxnSpPr>
        <p:spPr>
          <a:xfrm>
            <a:off x="8650900" y="4691950"/>
            <a:ext cx="2032800" cy="1200"/>
          </a:xfrm>
          <a:prstGeom prst="straightConnector1">
            <a:avLst/>
          </a:prstGeom>
          <a:noFill/>
          <a:ln w="38100" cap="flat" cmpd="sng">
            <a:solidFill>
              <a:srgbClr val="0000FF"/>
            </a:solidFill>
            <a:prstDash val="solid"/>
            <a:round/>
            <a:headEnd type="none" w="sm" len="sm"/>
            <a:tailEnd type="none" w="sm" len="sm"/>
          </a:ln>
        </p:spPr>
      </p:cxnSp>
      <p:cxnSp>
        <p:nvCxnSpPr>
          <p:cNvPr id="145" name="Google Shape;145;g2ca81b0df0d_0_10"/>
          <p:cNvCxnSpPr/>
          <p:nvPr/>
        </p:nvCxnSpPr>
        <p:spPr>
          <a:xfrm flipH="1">
            <a:off x="8644625" y="4695875"/>
            <a:ext cx="10200" cy="683100"/>
          </a:xfrm>
          <a:prstGeom prst="straightConnector1">
            <a:avLst/>
          </a:prstGeom>
          <a:noFill/>
          <a:ln w="38100" cap="flat" cmpd="sng">
            <a:solidFill>
              <a:srgbClr val="0000FF"/>
            </a:solidFill>
            <a:prstDash val="solid"/>
            <a:round/>
            <a:headEnd type="none" w="sm" len="sm"/>
            <a:tailEnd type="none" w="sm" len="sm"/>
          </a:ln>
        </p:spPr>
      </p:cxnSp>
      <p:cxnSp>
        <p:nvCxnSpPr>
          <p:cNvPr id="146" name="Google Shape;146;g2ca81b0df0d_0_10"/>
          <p:cNvCxnSpPr/>
          <p:nvPr/>
        </p:nvCxnSpPr>
        <p:spPr>
          <a:xfrm>
            <a:off x="8654825" y="5387475"/>
            <a:ext cx="3123900" cy="7800"/>
          </a:xfrm>
          <a:prstGeom prst="straightConnector1">
            <a:avLst/>
          </a:prstGeom>
          <a:noFill/>
          <a:ln w="38100" cap="flat" cmpd="sng">
            <a:solidFill>
              <a:srgbClr val="0000FF"/>
            </a:solidFill>
            <a:prstDash val="solid"/>
            <a:round/>
            <a:headEnd type="none" w="sm" len="sm"/>
            <a:tailEnd type="none" w="sm" len="sm"/>
          </a:ln>
        </p:spPr>
      </p:cxnSp>
      <p:sp>
        <p:nvSpPr>
          <p:cNvPr id="147" name="Google Shape;147;g2ca81b0df0d_0_10"/>
          <p:cNvSpPr txBox="1"/>
          <p:nvPr/>
        </p:nvSpPr>
        <p:spPr>
          <a:xfrm>
            <a:off x="9395925" y="3764975"/>
            <a:ext cx="7266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500"/>
              <a:buFont typeface="Arial"/>
              <a:buNone/>
            </a:pPr>
            <a:r>
              <a:rPr lang="en-US" sz="2500" b="0" i="0" u="none" strike="noStrike" cap="none">
                <a:solidFill>
                  <a:schemeClr val="dk1"/>
                </a:solidFill>
                <a:latin typeface="Arial"/>
                <a:ea typeface="Arial"/>
                <a:cs typeface="Arial"/>
                <a:sym typeface="Arial"/>
              </a:rPr>
              <a:t>Q#</a:t>
            </a:r>
            <a:endParaRPr sz="2500" b="0" i="0" u="none" strike="noStrike" cap="none">
              <a:solidFill>
                <a:schemeClr val="dk1"/>
              </a:solidFill>
              <a:latin typeface="Arial"/>
              <a:ea typeface="Arial"/>
              <a:cs typeface="Arial"/>
              <a:sym typeface="Arial"/>
            </a:endParaRPr>
          </a:p>
        </p:txBody>
      </p:sp>
      <p:sp>
        <p:nvSpPr>
          <p:cNvPr id="148" name="Google Shape;148;g2ca81b0df0d_0_10"/>
          <p:cNvSpPr txBox="1"/>
          <p:nvPr/>
        </p:nvSpPr>
        <p:spPr>
          <a:xfrm>
            <a:off x="10744750" y="3553925"/>
            <a:ext cx="977700" cy="472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Arial"/>
                <a:ea typeface="Arial"/>
                <a:cs typeface="Arial"/>
                <a:sym typeface="Arial"/>
              </a:rPr>
              <a:t>Python</a:t>
            </a:r>
            <a:endParaRPr sz="2000" b="0" i="0" u="none" strike="noStrike" cap="non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39;g2ca81b0df0d_0_10">
            <a:extLst>
              <a:ext uri="{FF2B5EF4-FFF2-40B4-BE49-F238E27FC236}">
                <a16:creationId xmlns:a16="http://schemas.microsoft.com/office/drawing/2014/main" id="{DE947441-5853-BDC6-7420-4F47113C9C13}"/>
              </a:ext>
            </a:extLst>
          </p:cNvPr>
          <p:cNvSpPr txBox="1"/>
          <p:nvPr/>
        </p:nvSpPr>
        <p:spPr>
          <a:xfrm>
            <a:off x="721131" y="345951"/>
            <a:ext cx="6638674" cy="600725"/>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600" b="0" i="0" u="none" strike="noStrike" cap="none" dirty="0">
                <a:solidFill>
                  <a:schemeClr val="dk1"/>
                </a:solidFill>
                <a:latin typeface="Arial"/>
                <a:ea typeface="Arial"/>
                <a:cs typeface="Arial"/>
                <a:sym typeface="Arial"/>
              </a:rPr>
              <a:t>We tested our implementation by solving the </a:t>
            </a:r>
            <a:r>
              <a:rPr lang="en-US" sz="1600" b="0" i="1" u="none" strike="noStrike" cap="none" dirty="0">
                <a:solidFill>
                  <a:schemeClr val="dk1"/>
                </a:solidFill>
                <a:latin typeface="Arial"/>
                <a:ea typeface="Arial"/>
                <a:cs typeface="Arial"/>
                <a:sym typeface="Arial"/>
              </a:rPr>
              <a:t>Number Partition Problem with an input of </a:t>
            </a:r>
            <a:r>
              <a:rPr lang="en-US" sz="1600" b="0" u="none" strike="noStrike" cap="none" dirty="0">
                <a:solidFill>
                  <a:schemeClr val="dk1"/>
                </a:solidFill>
                <a:latin typeface="Arial"/>
                <a:ea typeface="Arial"/>
                <a:cs typeface="Arial"/>
                <a:sym typeface="Arial"/>
              </a:rPr>
              <a:t>[1,5,6]</a:t>
            </a:r>
            <a:endParaRPr sz="1600" b="0" u="none" strike="noStrike" cap="none" dirty="0">
              <a:solidFill>
                <a:schemeClr val="dk1"/>
              </a:solidFill>
              <a:latin typeface="Arial"/>
              <a:ea typeface="Arial"/>
              <a:cs typeface="Arial"/>
              <a:sym typeface="Arial"/>
            </a:endParaRPr>
          </a:p>
        </p:txBody>
      </p:sp>
      <p:pic>
        <p:nvPicPr>
          <p:cNvPr id="6" name="Picture 5" descr="A graph with red squares&#10;&#10;Description automatically generated">
            <a:extLst>
              <a:ext uri="{FF2B5EF4-FFF2-40B4-BE49-F238E27FC236}">
                <a16:creationId xmlns:a16="http://schemas.microsoft.com/office/drawing/2014/main" id="{A5448015-29AC-005C-56B6-4B5351BE5294}"/>
              </a:ext>
            </a:extLst>
          </p:cNvPr>
          <p:cNvPicPr>
            <a:picLocks noChangeAspect="1"/>
          </p:cNvPicPr>
          <p:nvPr/>
        </p:nvPicPr>
        <p:blipFill>
          <a:blip r:embed="rId2"/>
          <a:stretch>
            <a:fillRect/>
          </a:stretch>
        </p:blipFill>
        <p:spPr>
          <a:xfrm>
            <a:off x="301873" y="1828800"/>
            <a:ext cx="10127440" cy="3975363"/>
          </a:xfrm>
          <a:prstGeom prst="rect">
            <a:avLst/>
          </a:prstGeom>
        </p:spPr>
      </p:pic>
      <p:sp>
        <p:nvSpPr>
          <p:cNvPr id="7" name="TextBox 6">
            <a:extLst>
              <a:ext uri="{FF2B5EF4-FFF2-40B4-BE49-F238E27FC236}">
                <a16:creationId xmlns:a16="http://schemas.microsoft.com/office/drawing/2014/main" id="{425B4913-88CC-9D97-47EE-FE72442FEA85}"/>
              </a:ext>
            </a:extLst>
          </p:cNvPr>
          <p:cNvSpPr txBox="1"/>
          <p:nvPr/>
        </p:nvSpPr>
        <p:spPr>
          <a:xfrm>
            <a:off x="566686" y="5804163"/>
            <a:ext cx="1754006" cy="707886"/>
          </a:xfrm>
          <a:prstGeom prst="rect">
            <a:avLst/>
          </a:prstGeom>
          <a:noFill/>
        </p:spPr>
        <p:txBody>
          <a:bodyPr wrap="none" rtlCol="0">
            <a:spAutoFit/>
          </a:bodyPr>
          <a:lstStyle/>
          <a:p>
            <a:r>
              <a:rPr lang="en-US" sz="2000" dirty="0"/>
              <a:t>[1,5,6]:</a:t>
            </a:r>
          </a:p>
          <a:p>
            <a:r>
              <a:rPr lang="en-US" sz="2000" dirty="0"/>
              <a:t>001 = [1,5],[6]</a:t>
            </a:r>
          </a:p>
        </p:txBody>
      </p:sp>
    </p:spTree>
    <p:extLst>
      <p:ext uri="{BB962C8B-B14F-4D97-AF65-F5344CB8AC3E}">
        <p14:creationId xmlns:p14="http://schemas.microsoft.com/office/powerpoint/2010/main" val="9040578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152"/>
        <p:cNvGrpSpPr/>
        <p:nvPr/>
      </p:nvGrpSpPr>
      <p:grpSpPr>
        <a:xfrm>
          <a:off x="0" y="0"/>
          <a:ext cx="0" cy="0"/>
          <a:chOff x="0" y="0"/>
          <a:chExt cx="0" cy="0"/>
        </a:xfrm>
      </p:grpSpPr>
      <p:pic>
        <p:nvPicPr>
          <p:cNvPr id="153" name="Google Shape;153;g2cb22325296_0_6"/>
          <p:cNvPicPr preferRelativeResize="0"/>
          <p:nvPr/>
        </p:nvPicPr>
        <p:blipFill rotWithShape="1">
          <a:blip r:embed="rId3">
            <a:alphaModFix/>
          </a:blip>
          <a:srcRect r="68027" b="69142"/>
          <a:stretch/>
        </p:blipFill>
        <p:spPr>
          <a:xfrm>
            <a:off x="0" y="533400"/>
            <a:ext cx="3800648" cy="1834025"/>
          </a:xfrm>
          <a:prstGeom prst="rect">
            <a:avLst/>
          </a:prstGeom>
          <a:noFill/>
          <a:ln>
            <a:noFill/>
          </a:ln>
        </p:spPr>
      </p:pic>
      <p:pic>
        <p:nvPicPr>
          <p:cNvPr id="154" name="Google Shape;154;g2cb22325296_0_6"/>
          <p:cNvPicPr preferRelativeResize="0"/>
          <p:nvPr/>
        </p:nvPicPr>
        <p:blipFill rotWithShape="1">
          <a:blip r:embed="rId3">
            <a:alphaModFix/>
          </a:blip>
          <a:srcRect l="46088" t="2686" r="2483" b="69033"/>
          <a:stretch/>
        </p:blipFill>
        <p:spPr>
          <a:xfrm>
            <a:off x="4637725" y="733225"/>
            <a:ext cx="6113574" cy="1680900"/>
          </a:xfrm>
          <a:prstGeom prst="rect">
            <a:avLst/>
          </a:prstGeom>
          <a:noFill/>
          <a:ln>
            <a:noFill/>
          </a:ln>
        </p:spPr>
      </p:pic>
      <p:pic>
        <p:nvPicPr>
          <p:cNvPr id="155" name="Google Shape;155;g2cb22325296_0_6"/>
          <p:cNvPicPr preferRelativeResize="0"/>
          <p:nvPr/>
        </p:nvPicPr>
        <p:blipFill rotWithShape="1">
          <a:blip r:embed="rId3">
            <a:alphaModFix/>
          </a:blip>
          <a:srcRect l="626" t="37772"/>
          <a:stretch/>
        </p:blipFill>
        <p:spPr>
          <a:xfrm>
            <a:off x="227100" y="2892975"/>
            <a:ext cx="11812752" cy="3698699"/>
          </a:xfrm>
          <a:prstGeom prst="rect">
            <a:avLst/>
          </a:prstGeom>
          <a:noFill/>
          <a:ln>
            <a:noFill/>
          </a:ln>
        </p:spPr>
      </p:pic>
      <p:sp>
        <p:nvSpPr>
          <p:cNvPr id="2" name="Donut 1">
            <a:extLst>
              <a:ext uri="{FF2B5EF4-FFF2-40B4-BE49-F238E27FC236}">
                <a16:creationId xmlns:a16="http://schemas.microsoft.com/office/drawing/2014/main" id="{A79E652F-2956-21F7-F279-092A251F3EF4}"/>
              </a:ext>
            </a:extLst>
          </p:cNvPr>
          <p:cNvSpPr>
            <a:spLocks noChangeAspect="1"/>
          </p:cNvSpPr>
          <p:nvPr/>
        </p:nvSpPr>
        <p:spPr>
          <a:xfrm>
            <a:off x="1457739" y="5646088"/>
            <a:ext cx="548640" cy="548640"/>
          </a:xfrm>
          <a:prstGeom prst="donut">
            <a:avLst>
              <a:gd name="adj" fmla="val 2415"/>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tx1"/>
              </a:solidFill>
            </a:endParaRPr>
          </a:p>
        </p:txBody>
      </p:sp>
      <p:cxnSp>
        <p:nvCxnSpPr>
          <p:cNvPr id="4" name="Straight Arrow Connector 3">
            <a:extLst>
              <a:ext uri="{FF2B5EF4-FFF2-40B4-BE49-F238E27FC236}">
                <a16:creationId xmlns:a16="http://schemas.microsoft.com/office/drawing/2014/main" id="{3C65DE4F-9567-5043-2E6B-318FF99FD3B1}"/>
              </a:ext>
            </a:extLst>
          </p:cNvPr>
          <p:cNvCxnSpPr/>
          <p:nvPr/>
        </p:nvCxnSpPr>
        <p:spPr>
          <a:xfrm flipV="1">
            <a:off x="1732059" y="6194728"/>
            <a:ext cx="0" cy="3657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Frame 5">
            <a:extLst>
              <a:ext uri="{FF2B5EF4-FFF2-40B4-BE49-F238E27FC236}">
                <a16:creationId xmlns:a16="http://schemas.microsoft.com/office/drawing/2014/main" id="{C3D540FB-4BD4-CF2A-5145-6B6D9581F337}"/>
              </a:ext>
            </a:extLst>
          </p:cNvPr>
          <p:cNvSpPr/>
          <p:nvPr/>
        </p:nvSpPr>
        <p:spPr>
          <a:xfrm>
            <a:off x="6370572" y="4134678"/>
            <a:ext cx="5669280" cy="274320"/>
          </a:xfrm>
          <a:prstGeom prst="frame">
            <a:avLst/>
          </a:prstGeom>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900" decel="100000" fill="hold"/>
                                        <p:tgtEl>
                                          <p:spTgt spid="6"/>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6"/>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60"/>
        <p:cNvGrpSpPr/>
        <p:nvPr/>
      </p:nvGrpSpPr>
      <p:grpSpPr>
        <a:xfrm>
          <a:off x="0" y="0"/>
          <a:ext cx="0" cy="0"/>
          <a:chOff x="0" y="0"/>
          <a:chExt cx="0" cy="0"/>
        </a:xfrm>
      </p:grpSpPr>
      <p:sp>
        <p:nvSpPr>
          <p:cNvPr id="161" name="Google Shape;161;g2ca81b0df0d_1_1"/>
          <p:cNvSpPr txBox="1"/>
          <p:nvPr/>
        </p:nvSpPr>
        <p:spPr>
          <a:xfrm>
            <a:off x="216025" y="453425"/>
            <a:ext cx="7467000" cy="8796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US" sz="2100" b="1" i="0" u="none" strike="noStrike" cap="none">
                <a:solidFill>
                  <a:schemeClr val="dk1"/>
                </a:solidFill>
                <a:latin typeface="Arial"/>
                <a:ea typeface="Arial"/>
                <a:cs typeface="Arial"/>
                <a:sym typeface="Arial"/>
              </a:rPr>
              <a:t>Determining the optimal trade off between Performance and Error Budget</a:t>
            </a:r>
            <a:endParaRPr sz="2100" b="1" i="0" u="none" strike="noStrike" cap="none">
              <a:solidFill>
                <a:schemeClr val="dk1"/>
              </a:solidFill>
              <a:latin typeface="Arial"/>
              <a:ea typeface="Arial"/>
              <a:cs typeface="Arial"/>
              <a:sym typeface="Arial"/>
            </a:endParaRPr>
          </a:p>
        </p:txBody>
      </p:sp>
      <p:pic>
        <p:nvPicPr>
          <p:cNvPr id="162" name="Google Shape;162;g2ca81b0df0d_1_1"/>
          <p:cNvPicPr preferRelativeResize="0"/>
          <p:nvPr/>
        </p:nvPicPr>
        <p:blipFill rotWithShape="1">
          <a:blip r:embed="rId3">
            <a:alphaModFix/>
          </a:blip>
          <a:srcRect/>
          <a:stretch/>
        </p:blipFill>
        <p:spPr>
          <a:xfrm>
            <a:off x="108013" y="1454363"/>
            <a:ext cx="6337225" cy="3949275"/>
          </a:xfrm>
          <a:prstGeom prst="rect">
            <a:avLst/>
          </a:prstGeom>
          <a:noFill/>
          <a:ln>
            <a:noFill/>
          </a:ln>
        </p:spPr>
      </p:pic>
      <p:sp>
        <p:nvSpPr>
          <p:cNvPr id="163" name="Google Shape;163;g2ca81b0df0d_1_1"/>
          <p:cNvSpPr txBox="1"/>
          <p:nvPr/>
        </p:nvSpPr>
        <p:spPr>
          <a:xfrm>
            <a:off x="216025" y="5540747"/>
            <a:ext cx="6121200" cy="131725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800"/>
              <a:buFont typeface="Arial"/>
              <a:buNone/>
            </a:pPr>
            <a:r>
              <a:rPr lang="en-US" sz="1600" b="0" i="0" u="none" strike="noStrike" cap="none" dirty="0">
                <a:solidFill>
                  <a:schemeClr val="dk1"/>
                </a:solidFill>
                <a:latin typeface="Arial"/>
                <a:ea typeface="Arial"/>
                <a:cs typeface="Arial"/>
                <a:sym typeface="Arial"/>
              </a:rPr>
              <a:t>The Graphs show a comparison of the Error Budget VS</a:t>
            </a:r>
            <a:endParaRPr sz="16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US" sz="1600" b="0" i="0" u="none" strike="noStrike" cap="none" dirty="0">
                <a:solidFill>
                  <a:schemeClr val="dk1"/>
                </a:solidFill>
                <a:latin typeface="Arial"/>
                <a:ea typeface="Arial"/>
                <a:cs typeface="Arial"/>
                <a:sym typeface="Arial"/>
              </a:rPr>
              <a:t>1.The number of Physical Qubits required</a:t>
            </a:r>
            <a:endParaRPr sz="16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US" sz="1600" b="0" i="0" u="none" strike="noStrike" cap="none" dirty="0">
                <a:solidFill>
                  <a:schemeClr val="dk1"/>
                </a:solidFill>
                <a:latin typeface="Arial"/>
                <a:ea typeface="Arial"/>
                <a:cs typeface="Arial"/>
                <a:sym typeface="Arial"/>
              </a:rPr>
              <a:t>2.The T Factory Fraction %</a:t>
            </a:r>
            <a:endParaRPr sz="1600" b="0" i="0" u="none" strike="noStrike" cap="none" dirty="0">
              <a:solidFill>
                <a:schemeClr val="dk1"/>
              </a:solidFill>
              <a:latin typeface="Arial"/>
              <a:ea typeface="Arial"/>
              <a:cs typeface="Arial"/>
              <a:sym typeface="Arial"/>
            </a:endParaRPr>
          </a:p>
          <a:p>
            <a:pPr marL="0" marR="0" lvl="0" indent="0" algn="l" rtl="0">
              <a:lnSpc>
                <a:spcPct val="115000"/>
              </a:lnSpc>
              <a:spcBef>
                <a:spcPts val="0"/>
              </a:spcBef>
              <a:spcAft>
                <a:spcPts val="0"/>
              </a:spcAft>
              <a:buClr>
                <a:srgbClr val="000000"/>
              </a:buClr>
              <a:buSzPts val="1800"/>
              <a:buFont typeface="Arial"/>
              <a:buNone/>
            </a:pPr>
            <a:r>
              <a:rPr lang="en-US" sz="1600" b="0" i="0" u="none" strike="noStrike" cap="none" dirty="0">
                <a:solidFill>
                  <a:schemeClr val="dk1"/>
                </a:solidFill>
                <a:latin typeface="Arial"/>
                <a:ea typeface="Arial"/>
                <a:cs typeface="Arial"/>
                <a:sym typeface="Arial"/>
              </a:rPr>
              <a:t>3.The Physical Run Time</a:t>
            </a:r>
            <a:endParaRPr sz="1600" b="0" i="0" u="none" strike="noStrike" cap="none" dirty="0">
              <a:solidFill>
                <a:schemeClr val="dk1"/>
              </a:solidFill>
              <a:latin typeface="Arial"/>
              <a:ea typeface="Arial"/>
              <a:cs typeface="Arial"/>
              <a:sym typeface="Arial"/>
            </a:endParaRPr>
          </a:p>
        </p:txBody>
      </p:sp>
      <p:pic>
        <p:nvPicPr>
          <p:cNvPr id="164" name="Google Shape;164;g2ca81b0df0d_1_1"/>
          <p:cNvPicPr preferRelativeResize="0"/>
          <p:nvPr/>
        </p:nvPicPr>
        <p:blipFill rotWithShape="1">
          <a:blip r:embed="rId4">
            <a:alphaModFix/>
          </a:blip>
          <a:srcRect/>
          <a:stretch/>
        </p:blipFill>
        <p:spPr>
          <a:xfrm>
            <a:off x="6913300" y="814225"/>
            <a:ext cx="4862349" cy="2758775"/>
          </a:xfrm>
          <a:prstGeom prst="rect">
            <a:avLst/>
          </a:prstGeom>
          <a:noFill/>
          <a:ln>
            <a:noFill/>
          </a:ln>
        </p:spPr>
      </p:pic>
      <p:pic>
        <p:nvPicPr>
          <p:cNvPr id="165" name="Google Shape;165;g2ca81b0df0d_1_1"/>
          <p:cNvPicPr preferRelativeResize="0"/>
          <p:nvPr/>
        </p:nvPicPr>
        <p:blipFill rotWithShape="1">
          <a:blip r:embed="rId5">
            <a:alphaModFix/>
          </a:blip>
          <a:srcRect/>
          <a:stretch/>
        </p:blipFill>
        <p:spPr>
          <a:xfrm>
            <a:off x="6913300" y="3573000"/>
            <a:ext cx="5062075" cy="3201624"/>
          </a:xfrm>
          <a:prstGeom prst="rect">
            <a:avLst/>
          </a:prstGeom>
          <a:noFill/>
          <a:ln>
            <a:noFill/>
          </a:ln>
        </p:spPr>
      </p:pic>
      <p:sp>
        <p:nvSpPr>
          <p:cNvPr id="2" name="Donut 1">
            <a:extLst>
              <a:ext uri="{FF2B5EF4-FFF2-40B4-BE49-F238E27FC236}">
                <a16:creationId xmlns:a16="http://schemas.microsoft.com/office/drawing/2014/main" id="{54947634-4B07-B5BC-9C2B-0ED32B1756CF}"/>
              </a:ext>
            </a:extLst>
          </p:cNvPr>
          <p:cNvSpPr>
            <a:spLocks noChangeAspect="1"/>
          </p:cNvSpPr>
          <p:nvPr/>
        </p:nvSpPr>
        <p:spPr>
          <a:xfrm>
            <a:off x="1948069" y="4673741"/>
            <a:ext cx="457200" cy="457200"/>
          </a:xfrm>
          <a:prstGeom prst="donut">
            <a:avLst>
              <a:gd name="adj" fmla="val 2415"/>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tx1"/>
              </a:solidFill>
            </a:endParaRPr>
          </a:p>
        </p:txBody>
      </p:sp>
      <p:cxnSp>
        <p:nvCxnSpPr>
          <p:cNvPr id="3" name="Straight Arrow Connector 2">
            <a:extLst>
              <a:ext uri="{FF2B5EF4-FFF2-40B4-BE49-F238E27FC236}">
                <a16:creationId xmlns:a16="http://schemas.microsoft.com/office/drawing/2014/main" id="{B2C93C02-6F72-F64D-129B-1A2FEA9135AF}"/>
              </a:ext>
            </a:extLst>
          </p:cNvPr>
          <p:cNvCxnSpPr/>
          <p:nvPr/>
        </p:nvCxnSpPr>
        <p:spPr>
          <a:xfrm flipV="1">
            <a:off x="2182633" y="5100170"/>
            <a:ext cx="0" cy="274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Donut 5">
            <a:extLst>
              <a:ext uri="{FF2B5EF4-FFF2-40B4-BE49-F238E27FC236}">
                <a16:creationId xmlns:a16="http://schemas.microsoft.com/office/drawing/2014/main" id="{7E26A9FD-D387-D005-B552-E5026F54C8DE}"/>
              </a:ext>
            </a:extLst>
          </p:cNvPr>
          <p:cNvSpPr>
            <a:spLocks noChangeAspect="1"/>
          </p:cNvSpPr>
          <p:nvPr/>
        </p:nvSpPr>
        <p:spPr>
          <a:xfrm>
            <a:off x="8388646" y="2817311"/>
            <a:ext cx="274320" cy="274320"/>
          </a:xfrm>
          <a:prstGeom prst="donut">
            <a:avLst>
              <a:gd name="adj" fmla="val 2415"/>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tx1"/>
              </a:solidFill>
            </a:endParaRPr>
          </a:p>
        </p:txBody>
      </p:sp>
      <p:cxnSp>
        <p:nvCxnSpPr>
          <p:cNvPr id="7" name="Straight Arrow Connector 6">
            <a:extLst>
              <a:ext uri="{FF2B5EF4-FFF2-40B4-BE49-F238E27FC236}">
                <a16:creationId xmlns:a16="http://schemas.microsoft.com/office/drawing/2014/main" id="{DA3A635F-DCC2-0E4C-5DD1-C9F1A6F5FB0A}"/>
              </a:ext>
            </a:extLst>
          </p:cNvPr>
          <p:cNvCxnSpPr/>
          <p:nvPr/>
        </p:nvCxnSpPr>
        <p:spPr>
          <a:xfrm flipV="1">
            <a:off x="8522832" y="3091631"/>
            <a:ext cx="0" cy="27432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Donut 7">
            <a:extLst>
              <a:ext uri="{FF2B5EF4-FFF2-40B4-BE49-F238E27FC236}">
                <a16:creationId xmlns:a16="http://schemas.microsoft.com/office/drawing/2014/main" id="{D86CFE42-2496-0AD7-3FB2-A5BEE57E39C7}"/>
              </a:ext>
            </a:extLst>
          </p:cNvPr>
          <p:cNvSpPr>
            <a:spLocks noChangeAspect="1"/>
          </p:cNvSpPr>
          <p:nvPr/>
        </p:nvSpPr>
        <p:spPr>
          <a:xfrm>
            <a:off x="8522832" y="5194121"/>
            <a:ext cx="274320" cy="274320"/>
          </a:xfrm>
          <a:prstGeom prst="donut">
            <a:avLst>
              <a:gd name="adj" fmla="val 2415"/>
            </a:avLst>
          </a:prstGeom>
          <a:noFill/>
          <a:ln w="952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solidFill>
                <a:schemeClr val="tx1"/>
              </a:solidFill>
            </a:endParaRPr>
          </a:p>
        </p:txBody>
      </p:sp>
      <p:cxnSp>
        <p:nvCxnSpPr>
          <p:cNvPr id="9" name="Straight Arrow Connector 8">
            <a:extLst>
              <a:ext uri="{FF2B5EF4-FFF2-40B4-BE49-F238E27FC236}">
                <a16:creationId xmlns:a16="http://schemas.microsoft.com/office/drawing/2014/main" id="{7846F180-EFAB-914C-3D93-6BE3D660BD5E}"/>
              </a:ext>
            </a:extLst>
          </p:cNvPr>
          <p:cNvCxnSpPr>
            <a:cxnSpLocks/>
          </p:cNvCxnSpPr>
          <p:nvPr/>
        </p:nvCxnSpPr>
        <p:spPr>
          <a:xfrm flipV="1">
            <a:off x="8659992" y="5572125"/>
            <a:ext cx="0" cy="1128425"/>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1000"/>
                                        <p:tgtEl>
                                          <p:spTgt spid="9"/>
                                        </p:tgtEl>
                                      </p:cBhvr>
                                    </p:animEffect>
                                    <p:anim calcmode="lin" valueType="num">
                                      <p:cBhvr>
                                        <p:cTn id="32" dur="1000" fill="hold"/>
                                        <p:tgtEl>
                                          <p:spTgt spid="9"/>
                                        </p:tgtEl>
                                        <p:attrNameLst>
                                          <p:attrName>ppt_x</p:attrName>
                                        </p:attrNameLst>
                                      </p:cBhvr>
                                      <p:tavLst>
                                        <p:tav tm="0">
                                          <p:val>
                                            <p:strVal val="#ppt_x"/>
                                          </p:val>
                                        </p:tav>
                                        <p:tav tm="100000">
                                          <p:val>
                                            <p:strVal val="#ppt_x"/>
                                          </p:val>
                                        </p:tav>
                                      </p:tavLst>
                                    </p:anim>
                                    <p:anim calcmode="lin" valueType="num">
                                      <p:cBhvr>
                                        <p:cTn id="33" dur="100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000"/>
                                        <p:tgtEl>
                                          <p:spTgt spid="8"/>
                                        </p:tgtEl>
                                      </p:cBhvr>
                                    </p:animEffect>
                                    <p:anim calcmode="lin" valueType="num">
                                      <p:cBhvr>
                                        <p:cTn id="37" dur="1000" fill="hold"/>
                                        <p:tgtEl>
                                          <p:spTgt spid="8"/>
                                        </p:tgtEl>
                                        <p:attrNameLst>
                                          <p:attrName>ppt_x</p:attrName>
                                        </p:attrNameLst>
                                      </p:cBhvr>
                                      <p:tavLst>
                                        <p:tav tm="0">
                                          <p:val>
                                            <p:strVal val="#ppt_x"/>
                                          </p:val>
                                        </p:tav>
                                        <p:tav tm="100000">
                                          <p:val>
                                            <p:strVal val="#ppt_x"/>
                                          </p:val>
                                        </p:tav>
                                      </p:tavLst>
                                    </p:anim>
                                    <p:anim calcmode="lin" valueType="num">
                                      <p:cBhvr>
                                        <p:cTn id="3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8"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TotalTime>
  <Words>1661</Words>
  <Application>Microsoft Macintosh PowerPoint</Application>
  <PresentationFormat>Widescreen</PresentationFormat>
  <Paragraphs>132</Paragraphs>
  <Slides>13</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Play</vt:lpstr>
      <vt:lpstr>Arial</vt:lpstr>
      <vt:lpstr>Gill Sans</vt:lpstr>
      <vt:lpstr>Office Theme</vt:lpstr>
      <vt:lpstr>Quantum Resource Estimation of the Quantum Approximate Optimization Algorithm (QAOA)</vt:lpstr>
      <vt:lpstr>Team  - Qu-Cats “We are not dead yet”</vt:lpstr>
      <vt:lpstr>Contents</vt:lpstr>
      <vt:lpstr>Project Selection</vt:lpstr>
      <vt:lpstr> Quantum Approximate Optimization Algorithm (QAOA)</vt:lpstr>
      <vt:lpstr>QAOA using Q# and Python</vt:lpstr>
      <vt:lpstr>PowerPoint Presentation</vt:lpstr>
      <vt:lpstr>PowerPoint Presentation</vt:lpstr>
      <vt:lpstr>PowerPoint Presentation</vt:lpstr>
      <vt:lpstr>Conclusion</vt:lpstr>
      <vt:lpstr>Possible Next Steps</vt:lpstr>
      <vt:lpstr>THANKS!</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Resource Estimation of QAOA</dc:title>
  <dc:creator>Waqar Chaudhry</dc:creator>
  <cp:lastModifiedBy>Kaytlin Harrison</cp:lastModifiedBy>
  <cp:revision>4</cp:revision>
  <dcterms:created xsi:type="dcterms:W3CDTF">2024-04-05T10:45:51Z</dcterms:created>
  <dcterms:modified xsi:type="dcterms:W3CDTF">2024-04-13T03:29:02Z</dcterms:modified>
</cp:coreProperties>
</file>